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9" r:id="rId2"/>
    <p:sldId id="295" r:id="rId3"/>
    <p:sldId id="296" r:id="rId4"/>
    <p:sldId id="291" r:id="rId5"/>
    <p:sldId id="294" r:id="rId6"/>
    <p:sldId id="301" r:id="rId7"/>
    <p:sldId id="282" r:id="rId8"/>
    <p:sldId id="283" r:id="rId9"/>
    <p:sldId id="303" r:id="rId10"/>
    <p:sldId id="298" r:id="rId11"/>
    <p:sldId id="284" r:id="rId12"/>
    <p:sldId id="289" r:id="rId13"/>
    <p:sldId id="299" r:id="rId14"/>
    <p:sldId id="300" r:id="rId15"/>
    <p:sldId id="285" r:id="rId16"/>
    <p:sldId id="286" r:id="rId17"/>
    <p:sldId id="302" r:id="rId18"/>
  </p:sldIdLst>
  <p:sldSz cx="9144000" cy="6858000" type="screen4x3"/>
  <p:notesSz cx="6761163" cy="99425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02" autoAdjust="0"/>
    <p:restoredTop sz="94660"/>
  </p:normalViewPr>
  <p:slideViewPr>
    <p:cSldViewPr>
      <p:cViewPr varScale="1">
        <p:scale>
          <a:sx n="66" d="100"/>
          <a:sy n="66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72324C-8817-4E11-AC82-927377CE5BDD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EF01D65-D531-46B5-A9DB-78393292CC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381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8DA13C-C2A2-4654-88A3-08709E09A929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5801" y="4722416"/>
            <a:ext cx="5409562" cy="447436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A8D8701-5C37-4CFF-A69E-2F7CFA9088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36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3F447-9798-4E8B-AA23-098F4699A400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24D92-23AC-4524-9E93-82E8B9E180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17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7AEA6-4775-40C6-9E7D-6F694CCF6211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A1F74-6AD0-4F28-9DBF-6629C3AF8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7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3B552-9260-40FD-A3E5-E288C1D86D68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B6749-3FC7-443D-98C2-AD3439AF8B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5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91632-BEAB-48C9-BEB2-F53E9A829E17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666E7-897B-4D36-A681-889C66F69C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839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08696-6B6B-4929-8A2B-DDAA34B8D2FB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07FB0-61D8-453A-8A77-E8FFEB4E0A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69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12AC3-E374-4909-B653-9009E9FEA1C9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DCDDD-8DE3-4C4F-89E4-08C2B3E43C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258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D029D-F66A-4E42-9D07-A3267A1DFEEE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CA6DD-5AAA-4A93-A58E-AFCD6391A1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0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CF25-DB05-4429-AA44-9D830B445223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19839-3374-4F97-87D6-D4EAFF07FF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5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FAF32-8A19-4203-B578-7FC6343FF5F3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DB214-B77B-4DA0-A996-F17C1BF01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7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FC465-13D6-414B-A288-40ECA8A19D74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3518-C721-48B6-A289-79BE48297F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57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46708-9F55-4B85-9B58-83771610D012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B6ED3-6376-4478-A3E8-90FF966DF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6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3092B3-B5D6-4CAE-A116-26F8242E3257}" type="datetimeFigureOut">
              <a:rPr lang="zh-CN" altLang="en-US"/>
              <a:pPr>
                <a:defRPr/>
              </a:pPr>
              <a:t>2016/5/1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523F8CA-8BA2-493C-80AD-7F05F415C2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4932040" y="188640"/>
            <a:ext cx="4067944" cy="2145268"/>
          </a:xfrm>
          <a:prstGeom prst="wedgeRoundRectCallout">
            <a:avLst>
              <a:gd name="adj1" fmla="val -60893"/>
              <a:gd name="adj2" fmla="val 3607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不看书，你能推理出今天学习的内容吗？</a:t>
            </a:r>
            <a:endParaRPr lang="en-US" altLang="zh-CN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4957083" y="2420888"/>
            <a:ext cx="4067944" cy="2145268"/>
          </a:xfrm>
          <a:prstGeom prst="wedgeRoundRectCallout">
            <a:avLst>
              <a:gd name="adj1" fmla="val -64351"/>
              <a:gd name="adj2" fmla="val -3441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小提示</a:t>
            </a:r>
            <a:r>
              <a:rPr lang="zh-CN" alt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：</a:t>
            </a:r>
            <a:r>
              <a:rPr lang="zh-CN" altLang="en-US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今天</a:t>
            </a:r>
            <a:r>
              <a:rPr lang="zh-CN" alt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学习的</a:t>
            </a:r>
            <a:r>
              <a:rPr lang="zh-CN" altLang="en-US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内容与三角形有关。</a:t>
            </a:r>
            <a:endParaRPr lang="en-US" altLang="zh-CN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427" y="231150"/>
            <a:ext cx="2031325" cy="7934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验证猜想</a:t>
            </a: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179512" y="1124744"/>
            <a:ext cx="8568952" cy="851297"/>
          </a:xfrm>
          <a:prstGeom prst="wedgeRoundRectCallout">
            <a:avLst>
              <a:gd name="adj1" fmla="val -49399"/>
              <a:gd name="adj2" fmla="val 20216"/>
              <a:gd name="adj3" fmla="val 16667"/>
            </a:avLst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-30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任意一个三角形</a:t>
            </a:r>
            <a:r>
              <a:rPr lang="en-US" altLang="zh-CN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个角的</a:t>
            </a:r>
            <a:r>
              <a:rPr lang="zh-CN" altLang="en-US" sz="4400" b="1" spc="-30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zh-CN" altLang="en-US" sz="4000" b="1" spc="-30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是</a:t>
            </a:r>
            <a:r>
              <a:rPr lang="en-US" altLang="zh-CN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180˚</a:t>
            </a:r>
          </a:p>
        </p:txBody>
      </p:sp>
      <p:sp>
        <p:nvSpPr>
          <p:cNvPr id="13" name="等腰三角形 12"/>
          <p:cNvSpPr/>
          <p:nvPr/>
        </p:nvSpPr>
        <p:spPr>
          <a:xfrm>
            <a:off x="2250006" y="3191193"/>
            <a:ext cx="3625850" cy="1363345"/>
          </a:xfrm>
          <a:prstGeom prst="triangle">
            <a:avLst>
              <a:gd name="adj" fmla="val 64406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235016" y="2709863"/>
            <a:ext cx="542925" cy="990600"/>
            <a:chOff x="0" y="0"/>
            <a:chExt cx="542925" cy="990600"/>
          </a:xfrm>
        </p:grpSpPr>
        <p:sp>
          <p:nvSpPr>
            <p:cNvPr id="21" name="文本框 208"/>
            <p:cNvSpPr txBox="1"/>
            <p:nvPr/>
          </p:nvSpPr>
          <p:spPr>
            <a:xfrm>
              <a:off x="133350" y="704850"/>
              <a:ext cx="409575" cy="2857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1050" kern="100" dirty="0" smtClean="0">
                  <a:effectLst/>
                  <a:ea typeface="宋体"/>
                  <a:cs typeface="Times New Roman"/>
                </a:rPr>
                <a:t>3</a:t>
              </a:r>
              <a:endParaRPr lang="zh-CN" sz="1050" kern="100" dirty="0">
                <a:effectLst/>
                <a:ea typeface="宋体"/>
                <a:cs typeface="Times New Roman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 rot="8556947">
              <a:off x="0" y="0"/>
              <a:ext cx="480695" cy="734060"/>
            </a:xfrm>
            <a:prstGeom prst="arc">
              <a:avLst>
                <a:gd name="adj1" fmla="val 15942626"/>
                <a:gd name="adj2" fmla="val 1967738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06566" y="4205288"/>
            <a:ext cx="932814" cy="506730"/>
            <a:chOff x="-132743" y="-19072"/>
            <a:chExt cx="1000685" cy="507301"/>
          </a:xfrm>
        </p:grpSpPr>
        <p:sp>
          <p:nvSpPr>
            <p:cNvPr id="19" name="弧形 18"/>
            <p:cNvSpPr/>
            <p:nvPr/>
          </p:nvSpPr>
          <p:spPr>
            <a:xfrm rot="15208674">
              <a:off x="260564" y="-119148"/>
              <a:ext cx="480695" cy="734060"/>
            </a:xfrm>
            <a:prstGeom prst="arc">
              <a:avLst>
                <a:gd name="adj1" fmla="val 16471796"/>
                <a:gd name="adj2" fmla="val 1967738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文本框 212"/>
            <p:cNvSpPr txBox="1"/>
            <p:nvPr/>
          </p:nvSpPr>
          <p:spPr>
            <a:xfrm>
              <a:off x="-132743" y="-19072"/>
              <a:ext cx="409575" cy="2857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>
                  <a:effectLst/>
                  <a:ea typeface="宋体"/>
                  <a:cs typeface="Times New Roman"/>
                </a:rPr>
                <a:t>2</a:t>
              </a:r>
              <a:endParaRPr lang="zh-CN" sz="1050" kern="100">
                <a:effectLst/>
                <a:ea typeface="宋体"/>
                <a:cs typeface="Times New Roman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19856" y="4267518"/>
            <a:ext cx="895350" cy="685800"/>
            <a:chOff x="0" y="0"/>
            <a:chExt cx="895350" cy="781685"/>
          </a:xfrm>
        </p:grpSpPr>
        <p:sp>
          <p:nvSpPr>
            <p:cNvPr id="17" name="弧形 16"/>
            <p:cNvSpPr/>
            <p:nvPr/>
          </p:nvSpPr>
          <p:spPr>
            <a:xfrm rot="884816">
              <a:off x="0" y="47625"/>
              <a:ext cx="480695" cy="734060"/>
            </a:xfrm>
            <a:prstGeom prst="arc">
              <a:avLst>
                <a:gd name="adj1" fmla="val 16526668"/>
                <a:gd name="adj2" fmla="val 1967738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215"/>
            <p:cNvSpPr txBox="1"/>
            <p:nvPr/>
          </p:nvSpPr>
          <p:spPr>
            <a:xfrm>
              <a:off x="485775" y="0"/>
              <a:ext cx="409575" cy="2857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1050" kern="100" dirty="0" smtClean="0">
                  <a:effectLst/>
                  <a:ea typeface="宋体"/>
                  <a:cs typeface="Times New Roman"/>
                </a:rPr>
                <a:t>1</a:t>
              </a:r>
              <a:endParaRPr lang="zh-CN" sz="1050" kern="100" dirty="0">
                <a:effectLst/>
                <a:ea typeface="宋体"/>
                <a:cs typeface="Times New Roman"/>
              </a:endParaRPr>
            </a:p>
          </p:txBody>
        </p:sp>
      </p:grpSp>
      <p:cxnSp>
        <p:nvCxnSpPr>
          <p:cNvPr id="23" name="直接箭头连接符 22"/>
          <p:cNvCxnSpPr/>
          <p:nvPr/>
        </p:nvCxnSpPr>
        <p:spPr>
          <a:xfrm>
            <a:off x="4573153" y="3302568"/>
            <a:ext cx="1078967" cy="0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713268" y="2906881"/>
            <a:ext cx="1379012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内角</a:t>
            </a:r>
            <a:endParaRPr lang="zh-CN" alt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68366" y="1976041"/>
            <a:ext cx="2219858" cy="0"/>
          </a:xfrm>
          <a:prstGeom prst="lin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TextBox 27"/>
          <p:cNvSpPr txBox="1"/>
          <p:nvPr/>
        </p:nvSpPr>
        <p:spPr>
          <a:xfrm>
            <a:off x="4529144" y="1916832"/>
            <a:ext cx="2203096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内角</a:t>
            </a:r>
            <a:r>
              <a:rPr lang="zh-CN" alt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</a:p>
        </p:txBody>
      </p:sp>
    </p:spTree>
    <p:extLst>
      <p:ext uri="{BB962C8B-B14F-4D97-AF65-F5344CB8AC3E}">
        <p14:creationId xmlns:p14="http://schemas.microsoft.com/office/powerpoint/2010/main" val="286994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5" descr="http://i1.mm-img.mmarket.com/default/news/image/20141226/20141226161138_5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4" r="31839"/>
          <a:stretch>
            <a:fillRect/>
          </a:stretch>
        </p:blipFill>
        <p:spPr bwMode="auto">
          <a:xfrm>
            <a:off x="6365875" y="476250"/>
            <a:ext cx="2305050" cy="36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8" name="组合 2"/>
          <p:cNvGrpSpPr>
            <a:grpSpLocks/>
          </p:cNvGrpSpPr>
          <p:nvPr/>
        </p:nvGrpSpPr>
        <p:grpSpPr bwMode="auto">
          <a:xfrm>
            <a:off x="307975" y="1023938"/>
            <a:ext cx="6280150" cy="3629025"/>
            <a:chOff x="308427" y="1024637"/>
            <a:chExt cx="6279797" cy="3628499"/>
          </a:xfrm>
        </p:grpSpPr>
        <p:sp>
          <p:nvSpPr>
            <p:cNvPr id="2" name="爆炸形 2 1"/>
            <p:cNvSpPr/>
            <p:nvPr/>
          </p:nvSpPr>
          <p:spPr>
            <a:xfrm>
              <a:off x="308427" y="1024637"/>
              <a:ext cx="6279797" cy="3628499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11560" y="2027338"/>
              <a:ext cx="5754920" cy="193899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三角形的内角和是</a:t>
              </a:r>
              <a:r>
                <a:rPr lang="en-US" altLang="zh-CN" sz="6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180</a:t>
              </a:r>
              <a:r>
                <a:rPr lang="en-US" altLang="zh-CN" sz="6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libri"/>
                  <a:ea typeface="华文琥珀" pitchFamily="2" charset="-122"/>
                  <a:cs typeface="Calibri"/>
                </a:rPr>
                <a:t>˚</a:t>
              </a:r>
              <a:endPara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真相就是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060848"/>
            <a:ext cx="5615640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三角形的内角和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203575" y="4681538"/>
            <a:ext cx="30067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>
                <a:latin typeface="黑体" pitchFamily="49" charset="-122"/>
                <a:ea typeface="黑体" pitchFamily="49" charset="-122"/>
              </a:rPr>
              <a:t>中山市教研室  李宇韬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993" y="476672"/>
            <a:ext cx="4958009" cy="12314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1909564" cy="7570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785" y="2924944"/>
            <a:ext cx="5260900" cy="11551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084" y="5373216"/>
            <a:ext cx="5652120" cy="13329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2995488" cy="153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任意多边形 1"/>
          <p:cNvSpPr/>
          <p:nvPr/>
        </p:nvSpPr>
        <p:spPr>
          <a:xfrm rot="21175021">
            <a:off x="2214793" y="1421591"/>
            <a:ext cx="1195754" cy="96716"/>
          </a:xfrm>
          <a:custGeom>
            <a:avLst/>
            <a:gdLst>
              <a:gd name="connsiteX0" fmla="*/ 0 w 1195754"/>
              <a:gd name="connsiteY0" fmla="*/ 52754 h 96716"/>
              <a:gd name="connsiteX1" fmla="*/ 43961 w 1195754"/>
              <a:gd name="connsiteY1" fmla="*/ 26377 h 96716"/>
              <a:gd name="connsiteX2" fmla="*/ 96715 w 1195754"/>
              <a:gd name="connsiteY2" fmla="*/ 0 h 96716"/>
              <a:gd name="connsiteX3" fmla="*/ 219807 w 1195754"/>
              <a:gd name="connsiteY3" fmla="*/ 8793 h 96716"/>
              <a:gd name="connsiteX4" fmla="*/ 246184 w 1195754"/>
              <a:gd name="connsiteY4" fmla="*/ 17585 h 96716"/>
              <a:gd name="connsiteX5" fmla="*/ 281354 w 1195754"/>
              <a:gd name="connsiteY5" fmla="*/ 26377 h 96716"/>
              <a:gd name="connsiteX6" fmla="*/ 307731 w 1195754"/>
              <a:gd name="connsiteY6" fmla="*/ 43962 h 96716"/>
              <a:gd name="connsiteX7" fmla="*/ 325315 w 1195754"/>
              <a:gd name="connsiteY7" fmla="*/ 70339 h 96716"/>
              <a:gd name="connsiteX8" fmla="*/ 413238 w 1195754"/>
              <a:gd name="connsiteY8" fmla="*/ 96716 h 96716"/>
              <a:gd name="connsiteX9" fmla="*/ 501161 w 1195754"/>
              <a:gd name="connsiteY9" fmla="*/ 87923 h 96716"/>
              <a:gd name="connsiteX10" fmla="*/ 553915 w 1195754"/>
              <a:gd name="connsiteY10" fmla="*/ 61546 h 96716"/>
              <a:gd name="connsiteX11" fmla="*/ 589084 w 1195754"/>
              <a:gd name="connsiteY11" fmla="*/ 52754 h 96716"/>
              <a:gd name="connsiteX12" fmla="*/ 615461 w 1195754"/>
              <a:gd name="connsiteY12" fmla="*/ 35169 h 96716"/>
              <a:gd name="connsiteX13" fmla="*/ 756138 w 1195754"/>
              <a:gd name="connsiteY13" fmla="*/ 35169 h 96716"/>
              <a:gd name="connsiteX14" fmla="*/ 808892 w 1195754"/>
              <a:gd name="connsiteY14" fmla="*/ 70339 h 96716"/>
              <a:gd name="connsiteX15" fmla="*/ 861646 w 1195754"/>
              <a:gd name="connsiteY15" fmla="*/ 87923 h 96716"/>
              <a:gd name="connsiteX16" fmla="*/ 888023 w 1195754"/>
              <a:gd name="connsiteY16" fmla="*/ 96716 h 96716"/>
              <a:gd name="connsiteX17" fmla="*/ 1063869 w 1195754"/>
              <a:gd name="connsiteY17" fmla="*/ 79131 h 96716"/>
              <a:gd name="connsiteX18" fmla="*/ 1195754 w 1195754"/>
              <a:gd name="connsiteY18" fmla="*/ 79131 h 96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95754" h="96716">
                <a:moveTo>
                  <a:pt x="0" y="52754"/>
                </a:moveTo>
                <a:cubicBezTo>
                  <a:pt x="14654" y="43962"/>
                  <a:pt x="28676" y="34019"/>
                  <a:pt x="43961" y="26377"/>
                </a:cubicBezTo>
                <a:cubicBezTo>
                  <a:pt x="116765" y="-10025"/>
                  <a:pt x="21122" y="50396"/>
                  <a:pt x="96715" y="0"/>
                </a:cubicBezTo>
                <a:cubicBezTo>
                  <a:pt x="137746" y="2931"/>
                  <a:pt x="178954" y="3987"/>
                  <a:pt x="219807" y="8793"/>
                </a:cubicBezTo>
                <a:cubicBezTo>
                  <a:pt x="229011" y="9876"/>
                  <a:pt x="237273" y="15039"/>
                  <a:pt x="246184" y="17585"/>
                </a:cubicBezTo>
                <a:cubicBezTo>
                  <a:pt x="257803" y="20905"/>
                  <a:pt x="269631" y="23446"/>
                  <a:pt x="281354" y="26377"/>
                </a:cubicBezTo>
                <a:cubicBezTo>
                  <a:pt x="290146" y="32239"/>
                  <a:pt x="300259" y="36490"/>
                  <a:pt x="307731" y="43962"/>
                </a:cubicBezTo>
                <a:cubicBezTo>
                  <a:pt x="315203" y="51434"/>
                  <a:pt x="316354" y="64739"/>
                  <a:pt x="325315" y="70339"/>
                </a:cubicBezTo>
                <a:cubicBezTo>
                  <a:pt x="339581" y="79255"/>
                  <a:pt x="392651" y="91569"/>
                  <a:pt x="413238" y="96716"/>
                </a:cubicBezTo>
                <a:cubicBezTo>
                  <a:pt x="442546" y="93785"/>
                  <a:pt x="472050" y="92402"/>
                  <a:pt x="501161" y="87923"/>
                </a:cubicBezTo>
                <a:cubicBezTo>
                  <a:pt x="539694" y="81995"/>
                  <a:pt x="517396" y="77197"/>
                  <a:pt x="553915" y="61546"/>
                </a:cubicBezTo>
                <a:cubicBezTo>
                  <a:pt x="565022" y="56786"/>
                  <a:pt x="577361" y="55685"/>
                  <a:pt x="589084" y="52754"/>
                </a:cubicBezTo>
                <a:cubicBezTo>
                  <a:pt x="597876" y="46892"/>
                  <a:pt x="605748" y="39332"/>
                  <a:pt x="615461" y="35169"/>
                </a:cubicBezTo>
                <a:cubicBezTo>
                  <a:pt x="660655" y="15800"/>
                  <a:pt x="709303" y="31266"/>
                  <a:pt x="756138" y="35169"/>
                </a:cubicBezTo>
                <a:cubicBezTo>
                  <a:pt x="843410" y="64262"/>
                  <a:pt x="710089" y="15449"/>
                  <a:pt x="808892" y="70339"/>
                </a:cubicBezTo>
                <a:cubicBezTo>
                  <a:pt x="825095" y="79341"/>
                  <a:pt x="844061" y="82061"/>
                  <a:pt x="861646" y="87923"/>
                </a:cubicBezTo>
                <a:lnTo>
                  <a:pt x="888023" y="96716"/>
                </a:lnTo>
                <a:cubicBezTo>
                  <a:pt x="926454" y="92446"/>
                  <a:pt x="1029611" y="80449"/>
                  <a:pt x="1063869" y="79131"/>
                </a:cubicBezTo>
                <a:cubicBezTo>
                  <a:pt x="1107798" y="77441"/>
                  <a:pt x="1151792" y="79131"/>
                  <a:pt x="1195754" y="79131"/>
                </a:cubicBezTo>
              </a:path>
            </a:pathLst>
          </a:custGeom>
          <a:ln w="2857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4695092" y="1714500"/>
            <a:ext cx="111029" cy="1213338"/>
          </a:xfrm>
          <a:custGeom>
            <a:avLst/>
            <a:gdLst>
              <a:gd name="connsiteX0" fmla="*/ 0 w 111029"/>
              <a:gd name="connsiteY0" fmla="*/ 0 h 1213338"/>
              <a:gd name="connsiteX1" fmla="*/ 17585 w 111029"/>
              <a:gd name="connsiteY1" fmla="*/ 70338 h 1213338"/>
              <a:gd name="connsiteX2" fmla="*/ 43962 w 111029"/>
              <a:gd name="connsiteY2" fmla="*/ 158262 h 1213338"/>
              <a:gd name="connsiteX3" fmla="*/ 52754 w 111029"/>
              <a:gd name="connsiteY3" fmla="*/ 184638 h 1213338"/>
              <a:gd name="connsiteX4" fmla="*/ 70339 w 111029"/>
              <a:gd name="connsiteY4" fmla="*/ 211015 h 1213338"/>
              <a:gd name="connsiteX5" fmla="*/ 87923 w 111029"/>
              <a:gd name="connsiteY5" fmla="*/ 263769 h 1213338"/>
              <a:gd name="connsiteX6" fmla="*/ 96716 w 111029"/>
              <a:gd name="connsiteY6" fmla="*/ 290146 h 1213338"/>
              <a:gd name="connsiteX7" fmla="*/ 96716 w 111029"/>
              <a:gd name="connsiteY7" fmla="*/ 580292 h 1213338"/>
              <a:gd name="connsiteX8" fmla="*/ 79131 w 111029"/>
              <a:gd name="connsiteY8" fmla="*/ 633046 h 1213338"/>
              <a:gd name="connsiteX9" fmla="*/ 79131 w 111029"/>
              <a:gd name="connsiteY9" fmla="*/ 826477 h 1213338"/>
              <a:gd name="connsiteX10" fmla="*/ 96716 w 111029"/>
              <a:gd name="connsiteY10" fmla="*/ 879231 h 1213338"/>
              <a:gd name="connsiteX11" fmla="*/ 105508 w 111029"/>
              <a:gd name="connsiteY11" fmla="*/ 905608 h 1213338"/>
              <a:gd name="connsiteX12" fmla="*/ 96716 w 111029"/>
              <a:gd name="connsiteY12" fmla="*/ 1028700 h 1213338"/>
              <a:gd name="connsiteX13" fmla="*/ 70339 w 111029"/>
              <a:gd name="connsiteY13" fmla="*/ 1107831 h 1213338"/>
              <a:gd name="connsiteX14" fmla="*/ 61546 w 111029"/>
              <a:gd name="connsiteY14" fmla="*/ 1151792 h 1213338"/>
              <a:gd name="connsiteX15" fmla="*/ 35170 w 111029"/>
              <a:gd name="connsiteY15" fmla="*/ 1213338 h 121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1029" h="1213338">
                <a:moveTo>
                  <a:pt x="0" y="0"/>
                </a:moveTo>
                <a:cubicBezTo>
                  <a:pt x="17880" y="89396"/>
                  <a:pt x="-441" y="7245"/>
                  <a:pt x="17585" y="70338"/>
                </a:cubicBezTo>
                <a:cubicBezTo>
                  <a:pt x="44159" y="163351"/>
                  <a:pt x="2175" y="32902"/>
                  <a:pt x="43962" y="158262"/>
                </a:cubicBezTo>
                <a:cubicBezTo>
                  <a:pt x="46893" y="167054"/>
                  <a:pt x="47613" y="176927"/>
                  <a:pt x="52754" y="184638"/>
                </a:cubicBezTo>
                <a:lnTo>
                  <a:pt x="70339" y="211015"/>
                </a:lnTo>
                <a:lnTo>
                  <a:pt x="87923" y="263769"/>
                </a:lnTo>
                <a:lnTo>
                  <a:pt x="96716" y="290146"/>
                </a:lnTo>
                <a:cubicBezTo>
                  <a:pt x="116523" y="408990"/>
                  <a:pt x="115064" y="378464"/>
                  <a:pt x="96716" y="580292"/>
                </a:cubicBezTo>
                <a:cubicBezTo>
                  <a:pt x="95038" y="598752"/>
                  <a:pt x="79131" y="633046"/>
                  <a:pt x="79131" y="633046"/>
                </a:cubicBezTo>
                <a:cubicBezTo>
                  <a:pt x="66842" y="719072"/>
                  <a:pt x="63149" y="714600"/>
                  <a:pt x="79131" y="826477"/>
                </a:cubicBezTo>
                <a:cubicBezTo>
                  <a:pt x="81752" y="844827"/>
                  <a:pt x="90854" y="861646"/>
                  <a:pt x="96716" y="879231"/>
                </a:cubicBezTo>
                <a:lnTo>
                  <a:pt x="105508" y="905608"/>
                </a:lnTo>
                <a:cubicBezTo>
                  <a:pt x="102577" y="946639"/>
                  <a:pt x="102818" y="988020"/>
                  <a:pt x="96716" y="1028700"/>
                </a:cubicBezTo>
                <a:cubicBezTo>
                  <a:pt x="86175" y="1098976"/>
                  <a:pt x="80005" y="1059504"/>
                  <a:pt x="70339" y="1107831"/>
                </a:cubicBezTo>
                <a:cubicBezTo>
                  <a:pt x="67408" y="1122485"/>
                  <a:pt x="65478" y="1137375"/>
                  <a:pt x="61546" y="1151792"/>
                </a:cubicBezTo>
                <a:cubicBezTo>
                  <a:pt x="47374" y="1203755"/>
                  <a:pt x="56013" y="1192495"/>
                  <a:pt x="35170" y="1213338"/>
                </a:cubicBezTo>
              </a:path>
            </a:pathLst>
          </a:custGeom>
          <a:ln w="2857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903785" y="4106008"/>
            <a:ext cx="720969" cy="1274884"/>
          </a:xfrm>
          <a:custGeom>
            <a:avLst/>
            <a:gdLst>
              <a:gd name="connsiteX0" fmla="*/ 720969 w 720969"/>
              <a:gd name="connsiteY0" fmla="*/ 0 h 1274884"/>
              <a:gd name="connsiteX1" fmla="*/ 703384 w 720969"/>
              <a:gd name="connsiteY1" fmla="*/ 43961 h 1274884"/>
              <a:gd name="connsiteX2" fmla="*/ 694592 w 720969"/>
              <a:gd name="connsiteY2" fmla="*/ 79130 h 1274884"/>
              <a:gd name="connsiteX3" fmla="*/ 685800 w 720969"/>
              <a:gd name="connsiteY3" fmla="*/ 105507 h 1274884"/>
              <a:gd name="connsiteX4" fmla="*/ 668215 w 720969"/>
              <a:gd name="connsiteY4" fmla="*/ 167054 h 1274884"/>
              <a:gd name="connsiteX5" fmla="*/ 633046 w 720969"/>
              <a:gd name="connsiteY5" fmla="*/ 219807 h 1274884"/>
              <a:gd name="connsiteX6" fmla="*/ 624253 w 720969"/>
              <a:gd name="connsiteY6" fmla="*/ 246184 h 1274884"/>
              <a:gd name="connsiteX7" fmla="*/ 606669 w 720969"/>
              <a:gd name="connsiteY7" fmla="*/ 307730 h 1274884"/>
              <a:gd name="connsiteX8" fmla="*/ 589084 w 720969"/>
              <a:gd name="connsiteY8" fmla="*/ 430823 h 1274884"/>
              <a:gd name="connsiteX9" fmla="*/ 571500 w 720969"/>
              <a:gd name="connsiteY9" fmla="*/ 457200 h 1274884"/>
              <a:gd name="connsiteX10" fmla="*/ 545123 w 720969"/>
              <a:gd name="connsiteY10" fmla="*/ 509954 h 1274884"/>
              <a:gd name="connsiteX11" fmla="*/ 483577 w 720969"/>
              <a:gd name="connsiteY11" fmla="*/ 545123 h 1274884"/>
              <a:gd name="connsiteX12" fmla="*/ 430823 w 720969"/>
              <a:gd name="connsiteY12" fmla="*/ 571500 h 1274884"/>
              <a:gd name="connsiteX13" fmla="*/ 413238 w 720969"/>
              <a:gd name="connsiteY13" fmla="*/ 597877 h 1274884"/>
              <a:gd name="connsiteX14" fmla="*/ 386861 w 720969"/>
              <a:gd name="connsiteY14" fmla="*/ 624254 h 1274884"/>
              <a:gd name="connsiteX15" fmla="*/ 342900 w 720969"/>
              <a:gd name="connsiteY15" fmla="*/ 685800 h 1274884"/>
              <a:gd name="connsiteX16" fmla="*/ 325315 w 720969"/>
              <a:gd name="connsiteY16" fmla="*/ 747346 h 1274884"/>
              <a:gd name="connsiteX17" fmla="*/ 290146 w 720969"/>
              <a:gd name="connsiteY17" fmla="*/ 826477 h 1274884"/>
              <a:gd name="connsiteX18" fmla="*/ 263769 w 720969"/>
              <a:gd name="connsiteY18" fmla="*/ 905607 h 1274884"/>
              <a:gd name="connsiteX19" fmla="*/ 246184 w 720969"/>
              <a:gd name="connsiteY19" fmla="*/ 975946 h 1274884"/>
              <a:gd name="connsiteX20" fmla="*/ 237392 w 720969"/>
              <a:gd name="connsiteY20" fmla="*/ 1002323 h 1274884"/>
              <a:gd name="connsiteX21" fmla="*/ 219807 w 720969"/>
              <a:gd name="connsiteY21" fmla="*/ 1063869 h 1274884"/>
              <a:gd name="connsiteX22" fmla="*/ 140677 w 720969"/>
              <a:gd name="connsiteY22" fmla="*/ 1107830 h 1274884"/>
              <a:gd name="connsiteX23" fmla="*/ 123092 w 720969"/>
              <a:gd name="connsiteY23" fmla="*/ 1134207 h 1274884"/>
              <a:gd name="connsiteX24" fmla="*/ 96715 w 720969"/>
              <a:gd name="connsiteY24" fmla="*/ 1151792 h 1274884"/>
              <a:gd name="connsiteX25" fmla="*/ 70338 w 720969"/>
              <a:gd name="connsiteY25" fmla="*/ 1178169 h 1274884"/>
              <a:gd name="connsiteX26" fmla="*/ 43961 w 720969"/>
              <a:gd name="connsiteY26" fmla="*/ 1230923 h 1274884"/>
              <a:gd name="connsiteX27" fmla="*/ 17584 w 720969"/>
              <a:gd name="connsiteY27" fmla="*/ 1248507 h 1274884"/>
              <a:gd name="connsiteX28" fmla="*/ 0 w 720969"/>
              <a:gd name="connsiteY28" fmla="*/ 1274884 h 127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20969" h="1274884">
                <a:moveTo>
                  <a:pt x="720969" y="0"/>
                </a:moveTo>
                <a:cubicBezTo>
                  <a:pt x="715107" y="14654"/>
                  <a:pt x="708375" y="28988"/>
                  <a:pt x="703384" y="43961"/>
                </a:cubicBezTo>
                <a:cubicBezTo>
                  <a:pt x="699563" y="55425"/>
                  <a:pt x="697912" y="67511"/>
                  <a:pt x="694592" y="79130"/>
                </a:cubicBezTo>
                <a:cubicBezTo>
                  <a:pt x="692046" y="88041"/>
                  <a:pt x="688346" y="96596"/>
                  <a:pt x="685800" y="105507"/>
                </a:cubicBezTo>
                <a:cubicBezTo>
                  <a:pt x="683123" y="114876"/>
                  <a:pt x="674413" y="155897"/>
                  <a:pt x="668215" y="167054"/>
                </a:cubicBezTo>
                <a:cubicBezTo>
                  <a:pt x="657952" y="185528"/>
                  <a:pt x="639730" y="199758"/>
                  <a:pt x="633046" y="219807"/>
                </a:cubicBezTo>
                <a:cubicBezTo>
                  <a:pt x="630115" y="228599"/>
                  <a:pt x="626799" y="237273"/>
                  <a:pt x="624253" y="246184"/>
                </a:cubicBezTo>
                <a:cubicBezTo>
                  <a:pt x="602168" y="323483"/>
                  <a:pt x="627754" y="244476"/>
                  <a:pt x="606669" y="307730"/>
                </a:cubicBezTo>
                <a:cubicBezTo>
                  <a:pt x="605384" y="319300"/>
                  <a:pt x="597926" y="407244"/>
                  <a:pt x="589084" y="430823"/>
                </a:cubicBezTo>
                <a:cubicBezTo>
                  <a:pt x="585374" y="440717"/>
                  <a:pt x="576226" y="447749"/>
                  <a:pt x="571500" y="457200"/>
                </a:cubicBezTo>
                <a:cubicBezTo>
                  <a:pt x="557200" y="485800"/>
                  <a:pt x="570316" y="484761"/>
                  <a:pt x="545123" y="509954"/>
                </a:cubicBezTo>
                <a:cubicBezTo>
                  <a:pt x="530846" y="524231"/>
                  <a:pt x="499662" y="535931"/>
                  <a:pt x="483577" y="545123"/>
                </a:cubicBezTo>
                <a:cubicBezTo>
                  <a:pt x="435855" y="572393"/>
                  <a:pt x="479182" y="555379"/>
                  <a:pt x="430823" y="571500"/>
                </a:cubicBezTo>
                <a:cubicBezTo>
                  <a:pt x="424961" y="580292"/>
                  <a:pt x="420003" y="589759"/>
                  <a:pt x="413238" y="597877"/>
                </a:cubicBezTo>
                <a:cubicBezTo>
                  <a:pt x="405278" y="607429"/>
                  <a:pt x="394953" y="614813"/>
                  <a:pt x="386861" y="624254"/>
                </a:cubicBezTo>
                <a:cubicBezTo>
                  <a:pt x="382078" y="629834"/>
                  <a:pt x="348468" y="674663"/>
                  <a:pt x="342900" y="685800"/>
                </a:cubicBezTo>
                <a:cubicBezTo>
                  <a:pt x="332267" y="707067"/>
                  <a:pt x="333772" y="724795"/>
                  <a:pt x="325315" y="747346"/>
                </a:cubicBezTo>
                <a:cubicBezTo>
                  <a:pt x="299330" y="816640"/>
                  <a:pt x="314214" y="746252"/>
                  <a:pt x="290146" y="826477"/>
                </a:cubicBezTo>
                <a:cubicBezTo>
                  <a:pt x="250622" y="958223"/>
                  <a:pt x="312734" y="791351"/>
                  <a:pt x="263769" y="905607"/>
                </a:cubicBezTo>
                <a:cubicBezTo>
                  <a:pt x="251712" y="933742"/>
                  <a:pt x="254440" y="942923"/>
                  <a:pt x="246184" y="975946"/>
                </a:cubicBezTo>
                <a:cubicBezTo>
                  <a:pt x="243936" y="984937"/>
                  <a:pt x="239938" y="993412"/>
                  <a:pt x="237392" y="1002323"/>
                </a:cubicBezTo>
                <a:cubicBezTo>
                  <a:pt x="237300" y="1002645"/>
                  <a:pt x="224025" y="1059651"/>
                  <a:pt x="219807" y="1063869"/>
                </a:cubicBezTo>
                <a:cubicBezTo>
                  <a:pt x="189574" y="1094101"/>
                  <a:pt x="173845" y="1096774"/>
                  <a:pt x="140677" y="1107830"/>
                </a:cubicBezTo>
                <a:cubicBezTo>
                  <a:pt x="134815" y="1116622"/>
                  <a:pt x="130564" y="1126735"/>
                  <a:pt x="123092" y="1134207"/>
                </a:cubicBezTo>
                <a:cubicBezTo>
                  <a:pt x="115620" y="1141679"/>
                  <a:pt x="104833" y="1145027"/>
                  <a:pt x="96715" y="1151792"/>
                </a:cubicBezTo>
                <a:cubicBezTo>
                  <a:pt x="87163" y="1159752"/>
                  <a:pt x="79130" y="1169377"/>
                  <a:pt x="70338" y="1178169"/>
                </a:cubicBezTo>
                <a:cubicBezTo>
                  <a:pt x="63187" y="1199623"/>
                  <a:pt x="61006" y="1213878"/>
                  <a:pt x="43961" y="1230923"/>
                </a:cubicBezTo>
                <a:cubicBezTo>
                  <a:pt x="36489" y="1238395"/>
                  <a:pt x="26376" y="1242646"/>
                  <a:pt x="17584" y="1248507"/>
                </a:cubicBezTo>
                <a:lnTo>
                  <a:pt x="0" y="1274884"/>
                </a:lnTo>
              </a:path>
            </a:pathLst>
          </a:custGeom>
          <a:ln w="2857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115616" y="3953808"/>
            <a:ext cx="1038499" cy="1963415"/>
          </a:xfrm>
          <a:custGeom>
            <a:avLst/>
            <a:gdLst>
              <a:gd name="connsiteX0" fmla="*/ 993530 w 993530"/>
              <a:gd name="connsiteY0" fmla="*/ 1626577 h 1626577"/>
              <a:gd name="connsiteX1" fmla="*/ 756138 w 993530"/>
              <a:gd name="connsiteY1" fmla="*/ 1617785 h 1626577"/>
              <a:gd name="connsiteX2" fmla="*/ 703384 w 993530"/>
              <a:gd name="connsiteY2" fmla="*/ 1600200 h 1626577"/>
              <a:gd name="connsiteX3" fmla="*/ 641838 w 993530"/>
              <a:gd name="connsiteY3" fmla="*/ 1573823 h 1626577"/>
              <a:gd name="connsiteX4" fmla="*/ 597877 w 993530"/>
              <a:gd name="connsiteY4" fmla="*/ 1538654 h 1626577"/>
              <a:gd name="connsiteX5" fmla="*/ 571500 w 993530"/>
              <a:gd name="connsiteY5" fmla="*/ 1503485 h 1626577"/>
              <a:gd name="connsiteX6" fmla="*/ 536330 w 993530"/>
              <a:gd name="connsiteY6" fmla="*/ 1485900 h 1626577"/>
              <a:gd name="connsiteX7" fmla="*/ 509953 w 993530"/>
              <a:gd name="connsiteY7" fmla="*/ 1459523 h 1626577"/>
              <a:gd name="connsiteX8" fmla="*/ 474784 w 993530"/>
              <a:gd name="connsiteY8" fmla="*/ 1406769 h 1626577"/>
              <a:gd name="connsiteX9" fmla="*/ 465992 w 993530"/>
              <a:gd name="connsiteY9" fmla="*/ 1380392 h 1626577"/>
              <a:gd name="connsiteX10" fmla="*/ 439615 w 993530"/>
              <a:gd name="connsiteY10" fmla="*/ 1160585 h 1626577"/>
              <a:gd name="connsiteX11" fmla="*/ 422030 w 993530"/>
              <a:gd name="connsiteY11" fmla="*/ 1107831 h 1626577"/>
              <a:gd name="connsiteX12" fmla="*/ 413238 w 993530"/>
              <a:gd name="connsiteY12" fmla="*/ 1072662 h 1626577"/>
              <a:gd name="connsiteX13" fmla="*/ 378069 w 993530"/>
              <a:gd name="connsiteY13" fmla="*/ 1002323 h 1626577"/>
              <a:gd name="connsiteX14" fmla="*/ 360484 w 993530"/>
              <a:gd name="connsiteY14" fmla="*/ 967154 h 1626577"/>
              <a:gd name="connsiteX15" fmla="*/ 316523 w 993530"/>
              <a:gd name="connsiteY15" fmla="*/ 896816 h 1626577"/>
              <a:gd name="connsiteX16" fmla="*/ 290146 w 993530"/>
              <a:gd name="connsiteY16" fmla="*/ 861646 h 1626577"/>
              <a:gd name="connsiteX17" fmla="*/ 219807 w 993530"/>
              <a:gd name="connsiteY17" fmla="*/ 791308 h 1626577"/>
              <a:gd name="connsiteX18" fmla="*/ 193430 w 993530"/>
              <a:gd name="connsiteY18" fmla="*/ 764931 h 1626577"/>
              <a:gd name="connsiteX19" fmla="*/ 167053 w 993530"/>
              <a:gd name="connsiteY19" fmla="*/ 738554 h 1626577"/>
              <a:gd name="connsiteX20" fmla="*/ 140677 w 993530"/>
              <a:gd name="connsiteY20" fmla="*/ 720969 h 1626577"/>
              <a:gd name="connsiteX21" fmla="*/ 87923 w 993530"/>
              <a:gd name="connsiteY21" fmla="*/ 668216 h 1626577"/>
              <a:gd name="connsiteX22" fmla="*/ 52753 w 993530"/>
              <a:gd name="connsiteY22" fmla="*/ 580292 h 1626577"/>
              <a:gd name="connsiteX23" fmla="*/ 43961 w 993530"/>
              <a:gd name="connsiteY23" fmla="*/ 545123 h 1626577"/>
              <a:gd name="connsiteX24" fmla="*/ 26377 w 993530"/>
              <a:gd name="connsiteY24" fmla="*/ 378069 h 1626577"/>
              <a:gd name="connsiteX25" fmla="*/ 35169 w 993530"/>
              <a:gd name="connsiteY25" fmla="*/ 272562 h 1626577"/>
              <a:gd name="connsiteX26" fmla="*/ 35169 w 993530"/>
              <a:gd name="connsiteY26" fmla="*/ 61546 h 1626577"/>
              <a:gd name="connsiteX27" fmla="*/ 26377 w 993530"/>
              <a:gd name="connsiteY27" fmla="*/ 35169 h 1626577"/>
              <a:gd name="connsiteX28" fmla="*/ 0 w 993530"/>
              <a:gd name="connsiteY28" fmla="*/ 0 h 162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530" h="1626577">
                <a:moveTo>
                  <a:pt x="993530" y="1626577"/>
                </a:moveTo>
                <a:cubicBezTo>
                  <a:pt x="914399" y="1623646"/>
                  <a:pt x="834998" y="1624954"/>
                  <a:pt x="756138" y="1617785"/>
                </a:cubicBezTo>
                <a:cubicBezTo>
                  <a:pt x="737678" y="1616107"/>
                  <a:pt x="720969" y="1606062"/>
                  <a:pt x="703384" y="1600200"/>
                </a:cubicBezTo>
                <a:cubicBezTo>
                  <a:pt x="664570" y="1587262"/>
                  <a:pt x="685301" y="1595555"/>
                  <a:pt x="641838" y="1573823"/>
                </a:cubicBezTo>
                <a:cubicBezTo>
                  <a:pt x="587982" y="1493040"/>
                  <a:pt x="661580" y="1591740"/>
                  <a:pt x="597877" y="1538654"/>
                </a:cubicBezTo>
                <a:cubicBezTo>
                  <a:pt x="586620" y="1529273"/>
                  <a:pt x="582626" y="1513022"/>
                  <a:pt x="571500" y="1503485"/>
                </a:cubicBezTo>
                <a:cubicBezTo>
                  <a:pt x="561548" y="1494955"/>
                  <a:pt x="546996" y="1493518"/>
                  <a:pt x="536330" y="1485900"/>
                </a:cubicBezTo>
                <a:cubicBezTo>
                  <a:pt x="526212" y="1478673"/>
                  <a:pt x="517587" y="1469338"/>
                  <a:pt x="509953" y="1459523"/>
                </a:cubicBezTo>
                <a:cubicBezTo>
                  <a:pt x="496978" y="1442841"/>
                  <a:pt x="474784" y="1406769"/>
                  <a:pt x="474784" y="1406769"/>
                </a:cubicBezTo>
                <a:cubicBezTo>
                  <a:pt x="471853" y="1397977"/>
                  <a:pt x="467303" y="1389567"/>
                  <a:pt x="465992" y="1380392"/>
                </a:cubicBezTo>
                <a:cubicBezTo>
                  <a:pt x="458212" y="1325930"/>
                  <a:pt x="455678" y="1208773"/>
                  <a:pt x="439615" y="1160585"/>
                </a:cubicBezTo>
                <a:cubicBezTo>
                  <a:pt x="433753" y="1143000"/>
                  <a:pt x="426525" y="1125813"/>
                  <a:pt x="422030" y="1107831"/>
                </a:cubicBezTo>
                <a:cubicBezTo>
                  <a:pt x="419099" y="1096108"/>
                  <a:pt x="417886" y="1083816"/>
                  <a:pt x="413238" y="1072662"/>
                </a:cubicBezTo>
                <a:cubicBezTo>
                  <a:pt x="403156" y="1048465"/>
                  <a:pt x="389792" y="1025769"/>
                  <a:pt x="378069" y="1002323"/>
                </a:cubicBezTo>
                <a:cubicBezTo>
                  <a:pt x="372207" y="990600"/>
                  <a:pt x="367227" y="978393"/>
                  <a:pt x="360484" y="967154"/>
                </a:cubicBezTo>
                <a:cubicBezTo>
                  <a:pt x="345082" y="941484"/>
                  <a:pt x="333439" y="920499"/>
                  <a:pt x="316523" y="896816"/>
                </a:cubicBezTo>
                <a:cubicBezTo>
                  <a:pt x="308006" y="884891"/>
                  <a:pt x="300048" y="872448"/>
                  <a:pt x="290146" y="861646"/>
                </a:cubicBezTo>
                <a:cubicBezTo>
                  <a:pt x="267740" y="837204"/>
                  <a:pt x="243253" y="814754"/>
                  <a:pt x="219807" y="791308"/>
                </a:cubicBezTo>
                <a:lnTo>
                  <a:pt x="193430" y="764931"/>
                </a:lnTo>
                <a:cubicBezTo>
                  <a:pt x="184638" y="756139"/>
                  <a:pt x="177399" y="745452"/>
                  <a:pt x="167053" y="738554"/>
                </a:cubicBezTo>
                <a:lnTo>
                  <a:pt x="140677" y="720969"/>
                </a:lnTo>
                <a:cubicBezTo>
                  <a:pt x="75637" y="623412"/>
                  <a:pt x="186080" y="782732"/>
                  <a:pt x="87923" y="668216"/>
                </a:cubicBezTo>
                <a:cubicBezTo>
                  <a:pt x="75082" y="653235"/>
                  <a:pt x="56051" y="593483"/>
                  <a:pt x="52753" y="580292"/>
                </a:cubicBezTo>
                <a:cubicBezTo>
                  <a:pt x="49822" y="568569"/>
                  <a:pt x="45948" y="557042"/>
                  <a:pt x="43961" y="545123"/>
                </a:cubicBezTo>
                <a:cubicBezTo>
                  <a:pt x="36277" y="499015"/>
                  <a:pt x="30290" y="421113"/>
                  <a:pt x="26377" y="378069"/>
                </a:cubicBezTo>
                <a:cubicBezTo>
                  <a:pt x="29308" y="342900"/>
                  <a:pt x="31475" y="307659"/>
                  <a:pt x="35169" y="272562"/>
                </a:cubicBezTo>
                <a:cubicBezTo>
                  <a:pt x="47495" y="155460"/>
                  <a:pt x="53665" y="246510"/>
                  <a:pt x="35169" y="61546"/>
                </a:cubicBezTo>
                <a:cubicBezTo>
                  <a:pt x="34247" y="52324"/>
                  <a:pt x="30522" y="43458"/>
                  <a:pt x="26377" y="35169"/>
                </a:cubicBezTo>
                <a:cubicBezTo>
                  <a:pt x="16436" y="15286"/>
                  <a:pt x="12364" y="12364"/>
                  <a:pt x="0" y="0"/>
                </a:cubicBezTo>
              </a:path>
            </a:pathLst>
          </a:custGeom>
          <a:ln w="2857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899356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回顾已学知识，分析知识之间的联系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3968" y="4437112"/>
            <a:ext cx="381642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逐个分析，筛选重要信息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781" y="4398203"/>
            <a:ext cx="26969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利用特殊三角形提出猜想，实验验证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479" y="1528942"/>
            <a:ext cx="590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954" y="3953808"/>
            <a:ext cx="590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865" y="5626710"/>
            <a:ext cx="590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51781" y="79928"/>
            <a:ext cx="2031326" cy="79348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回顾过程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19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67362E-19 C -0.00035 0.00903 -0.00017 0.01782 -0.00087 0.02685 C -0.00122 0.03078 -0.00278 0.03842 -0.00278 0.03842 C -0.00226 0.05116 -0.00191 0.06041 0.00104 0.07176 C 2.77778E-7 0.08842 0.00069 0.08981 -0.0066 0.1 C -0.00833 0.10602 -0.00642 0.11134 -0.00382 0.11666 C -0.00122 0.12916 -0.00278 0.11991 -0.00278 0.14491 " pathEditMode="relative" ptsTypes="ffffffA">
                                      <p:cBhvr>
                                        <p:cTn id="21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C -0.00139 0.00532 -0.00173 0.0118 -0.00382 0.01667 C -0.00503 0.01944 -0.00642 0.02176 -0.00781 0.0243 C -0.00851 0.02569 -0.00972 0.02824 -0.00972 0.02824 C -0.01042 0.03148 -0.01302 0.0456 -0.01441 0.04745 C -0.01545 0.04884 -0.01701 0.04907 -0.0184 0.05 C -0.02396 0.06134 -0.01667 0.04838 -0.02309 0.05509 C -0.02517 0.05741 -0.02882 0.06296 -0.02882 0.06296 C -0.03177 0.07384 -0.03281 0.08657 -0.0375 0.0963 C -0.03871 0.10231 -0.0401 0.10255 -0.0434 0.10648 C -0.04444 0.11065 -0.04618 0.11296 -0.04809 0.11667 C -0.0493 0.12454 -0.05069 0.13194 -0.05677 0.13472 C -0.05798 0.13704 -0.06163 0.14028 -0.06163 0.14236 " pathEditMode="relative" ptsTypes="ffffffffffffA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8.67362E-19 C -0.00416 -0.00185 -0.00833 -0.00347 -0.0125 -0.00509 C -0.01666 -0.00903 -0.02222 -0.01319 -0.02708 -0.01551 C -0.03107 -0.02083 -0.03559 -0.02454 -0.04045 -0.02824 C -0.04444 -0.03634 -0.04462 -0.0287 -0.04618 -0.03981 C -0.04514 -0.06088 -0.0434 -0.07986 -0.04913 -0.1 C -0.05139 -0.11713 -0.05434 -0.13241 -0.06458 -0.14375 C -0.06771 -0.14722 -0.06875 -0.15092 -0.07222 -0.15393 C -0.0743 -0.15833 -0.07465 -0.1625 -0.07708 -0.16667 C -0.0783 -0.17407 -0.08003 -0.18125 -0.08177 -0.18842 C -0.08177 -0.19143 -0.07795 -0.24884 -0.0875 -0.26157 " pathEditMode="relative" ptsTypes="ffffffffffA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男天使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2339752" y="538326"/>
            <a:ext cx="5112568" cy="715089"/>
          </a:xfrm>
          <a:prstGeom prst="wedgeRoundRectCallout">
            <a:avLst>
              <a:gd name="adj1" fmla="val -67575"/>
              <a:gd name="adj2" fmla="val 16899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你喜欢今天这样“找线索”学数学吗？在学习单上记下你的想法</a:t>
            </a:r>
            <a:r>
              <a:rPr lang="zh-CN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暂停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：填写学习思考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603102"/>
            <a:ext cx="6076192" cy="4536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36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426" y="231150"/>
            <a:ext cx="2031326" cy="7934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应用知识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 rotWithShape="1">
          <a:blip r:embed="rId2"/>
          <a:srcRect l="13466"/>
          <a:stretch/>
        </p:blipFill>
        <p:spPr bwMode="auto">
          <a:xfrm>
            <a:off x="188913" y="1196975"/>
            <a:ext cx="4302125" cy="4868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AutoShape 2" descr="http://img1.imgtn.bdimg.com/it/u=3285722290,426782619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357563"/>
            <a:ext cx="5257800" cy="296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082675" y="2462213"/>
            <a:ext cx="3321050" cy="2057400"/>
            <a:chOff x="1082566" y="2462928"/>
            <a:chExt cx="3321268" cy="205652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908120" y="2462928"/>
              <a:ext cx="2495714" cy="1650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82566" y="2462928"/>
              <a:ext cx="825554" cy="205652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082566" y="2627957"/>
              <a:ext cx="3321268" cy="189149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6197600" y="3524250"/>
            <a:ext cx="2117725" cy="2028825"/>
            <a:chOff x="6289682" y="4014435"/>
            <a:chExt cx="2118594" cy="2029013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6289682" y="6011695"/>
              <a:ext cx="2118594" cy="952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305564" y="4014435"/>
              <a:ext cx="50821" cy="202901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6356384" y="4014435"/>
              <a:ext cx="2051892" cy="202901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426" y="231150"/>
            <a:ext cx="2031326" cy="7934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应用知识</a:t>
            </a:r>
          </a:p>
        </p:txBody>
      </p:sp>
      <p:sp>
        <p:nvSpPr>
          <p:cNvPr id="12291" name="AutoShape 2" descr="http://img1.imgtn.bdimg.com/it/u=3285722290,426782619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0708" y="467961"/>
            <a:ext cx="270298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数学书</a:t>
            </a:r>
            <a:r>
              <a:rPr lang="en-US" altLang="zh-CN" sz="32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67</a:t>
            </a:r>
            <a:r>
              <a:rPr lang="zh-CN" altLang="en-US" sz="32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页：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4163" y="4653235"/>
            <a:ext cx="3241675" cy="138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180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˚−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（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140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+25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=180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˚−165˚</a:t>
            </a:r>
          </a:p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=15˚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1913" y="4773885"/>
            <a:ext cx="2519362" cy="1385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180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˚−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140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˚−25˚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=40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˚−25˚</a:t>
            </a:r>
          </a:p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=15˚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1052736"/>
            <a:ext cx="78740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258888" y="4580210"/>
            <a:ext cx="3168650" cy="20891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19700" y="4551635"/>
            <a:ext cx="3168650" cy="208756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9210" y="2852936"/>
            <a:ext cx="80249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思考：知道</a:t>
            </a:r>
            <a:r>
              <a:rPr lang="zh-CN" altLang="zh-CN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度数，以及</a:t>
            </a:r>
            <a:r>
              <a:rPr lang="zh-CN" altLang="zh-CN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lang="zh-CN" altLang="zh-CN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2+</a:t>
            </a:r>
            <a:r>
              <a:rPr lang="zh-CN" altLang="zh-CN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3=180</a:t>
            </a:r>
            <a:r>
              <a:rPr lang="en-US" altLang="zh-CN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Calibri"/>
              </a:rPr>
              <a:t>˚</a:t>
            </a:r>
            <a:r>
              <a:rPr lang="zh-CN" alt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，求</a:t>
            </a:r>
            <a:r>
              <a:rPr lang="zh-CN" altLang="zh-CN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0" descr="男天使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3041257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029240" y="3212976"/>
            <a:ext cx="5927136" cy="715089"/>
          </a:xfrm>
          <a:prstGeom prst="wedgeRoundRectCallout">
            <a:avLst>
              <a:gd name="adj1" fmla="val -64044"/>
              <a:gd name="adj2" fmla="val 40260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在学习单上记下你的解决办法</a:t>
            </a:r>
            <a:r>
              <a:rPr lang="zh-CN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一般在计算角的度数时，要标上度的符号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˚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”。（暂停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：填写学习思考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  <p:bldP spid="3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426" y="231150"/>
            <a:ext cx="2031326" cy="79348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自主测试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291" name="AutoShape 2" descr="http://img1.imgtn.bdimg.com/it/u=3285722290,426782619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Picture 20" descr="男天使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999" y="1782001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699792" y="980728"/>
            <a:ext cx="3816424" cy="919401"/>
          </a:xfrm>
          <a:prstGeom prst="wedgeRoundRectCallout">
            <a:avLst>
              <a:gd name="adj1" fmla="val -37270"/>
              <a:gd name="adj2" fmla="val 64167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用今天学习的知识解决学习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单后面的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练习。</a:t>
            </a:r>
            <a:endParaRPr lang="en-US" altLang="zh-CN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67472"/>
            <a:ext cx="2648218" cy="30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835696" y="3717032"/>
            <a:ext cx="4067944" cy="1736646"/>
          </a:xfrm>
          <a:prstGeom prst="wedgeRoundRectCallout">
            <a:avLst>
              <a:gd name="adj1" fmla="val 59927"/>
              <a:gd name="adj2" fmla="val 41406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“三角形的内角和”还有什么疑惑与不明白的问题，写下来，下节课与大家交流。</a:t>
            </a:r>
            <a:endParaRPr lang="en-US" altLang="zh-CN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019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3429000"/>
            <a:ext cx="2447925" cy="272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268760"/>
            <a:ext cx="82089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5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/>
              <a:t>学习内容会与三角形哪部分有关？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2483768" y="260648"/>
            <a:ext cx="21098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第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条</a:t>
            </a: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寻找线索</a:t>
            </a:r>
          </a:p>
        </p:txBody>
      </p:sp>
      <p:pic>
        <p:nvPicPr>
          <p:cNvPr id="6" name="Picture 20" descr="男天使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4328" y="5229200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5580112" y="3933056"/>
            <a:ext cx="3148267" cy="715089"/>
          </a:xfrm>
          <a:prstGeom prst="wedgeRoundRectCallout">
            <a:avLst>
              <a:gd name="adj1" fmla="val 29547"/>
              <a:gd name="adj2" fmla="val 106409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在学习单上记下你的想法</a:t>
            </a:r>
            <a:r>
              <a:rPr lang="zh-CN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（暂停：填写学习思考</a:t>
            </a:r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201988"/>
            <a:ext cx="1947863" cy="309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寻找线索</a:t>
            </a: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367107" y="2034326"/>
            <a:ext cx="3628829" cy="851297"/>
          </a:xfrm>
          <a:prstGeom prst="wedgeRoundRectCallout">
            <a:avLst>
              <a:gd name="adj1" fmla="val -20040"/>
              <a:gd name="adj2" fmla="val 86613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小提示：想想</a:t>
            </a:r>
            <a:r>
              <a:rPr lang="zh-CN" altLang="en-US" sz="2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已学了哪些三角形的知识</a:t>
            </a:r>
            <a:r>
              <a:rPr lang="zh-CN" altLang="en-US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。（暂停一下）</a:t>
            </a:r>
            <a:endParaRPr lang="en-US" altLang="zh-CN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1268760"/>
            <a:ext cx="82089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5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/>
              <a:t>学习内容会与三角形哪部分有关？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83768" y="260648"/>
            <a:ext cx="21098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第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条</a:t>
            </a: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10793" y="3521492"/>
            <a:ext cx="12666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组成：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6463" y="4130675"/>
            <a:ext cx="8032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41888" y="4984750"/>
            <a:ext cx="493712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41888" y="5984875"/>
            <a:ext cx="49371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68144" y="3530622"/>
            <a:ext cx="12666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特性：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21807" y="3530622"/>
            <a:ext cx="12666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分类：</a:t>
            </a:r>
          </a:p>
        </p:txBody>
      </p:sp>
      <p:grpSp>
        <p:nvGrpSpPr>
          <p:cNvPr id="4110" name="组合 14"/>
          <p:cNvGrpSpPr>
            <a:grpSpLocks/>
          </p:cNvGrpSpPr>
          <p:nvPr/>
        </p:nvGrpSpPr>
        <p:grpSpPr bwMode="auto">
          <a:xfrm>
            <a:off x="2287588" y="4779963"/>
            <a:ext cx="2209800" cy="822325"/>
            <a:chOff x="4644008" y="4498649"/>
            <a:chExt cx="2533848" cy="942733"/>
          </a:xfrm>
        </p:grpSpPr>
        <p:sp>
          <p:nvSpPr>
            <p:cNvPr id="26" name="椭圆 25"/>
            <p:cNvSpPr/>
            <p:nvPr/>
          </p:nvSpPr>
          <p:spPr>
            <a:xfrm>
              <a:off x="4644008" y="4498649"/>
              <a:ext cx="2533848" cy="94273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714999" y="4598746"/>
              <a:ext cx="1785708" cy="7298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69608" y="4749802"/>
              <a:ext cx="1097637" cy="44952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531651" y="4797120"/>
              <a:ext cx="646205" cy="2784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三角形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836299" y="4733422"/>
              <a:ext cx="646205" cy="4622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等腰</a:t>
              </a:r>
              <a:endPara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三角形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995324" y="4749802"/>
              <a:ext cx="646205" cy="4622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等边</a:t>
              </a:r>
              <a:endPara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三角形</a:t>
              </a:r>
            </a:p>
          </p:txBody>
        </p:sp>
      </p:grpSp>
      <p:grpSp>
        <p:nvGrpSpPr>
          <p:cNvPr id="4111" name="组合 21"/>
          <p:cNvGrpSpPr>
            <a:grpSpLocks/>
          </p:cNvGrpSpPr>
          <p:nvPr/>
        </p:nvGrpSpPr>
        <p:grpSpPr bwMode="auto">
          <a:xfrm>
            <a:off x="2349500" y="5897563"/>
            <a:ext cx="2195513" cy="844550"/>
            <a:chOff x="4657411" y="5517232"/>
            <a:chExt cx="2533848" cy="972545"/>
          </a:xfrm>
        </p:grpSpPr>
        <p:sp>
          <p:nvSpPr>
            <p:cNvPr id="33" name="椭圆 32"/>
            <p:cNvSpPr/>
            <p:nvPr/>
          </p:nvSpPr>
          <p:spPr>
            <a:xfrm>
              <a:off x="4657411" y="5517232"/>
              <a:ext cx="2533848" cy="94329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>
              <a:stCxn id="33" idx="0"/>
            </p:cNvCxnSpPr>
            <p:nvPr/>
          </p:nvCxnSpPr>
          <p:spPr>
            <a:xfrm>
              <a:off x="5925251" y="5517232"/>
              <a:ext cx="0" cy="4259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endCxn id="33" idx="3"/>
            </p:cNvCxnSpPr>
            <p:nvPr/>
          </p:nvCxnSpPr>
          <p:spPr>
            <a:xfrm flipH="1">
              <a:off x="5029336" y="5950489"/>
              <a:ext cx="895915" cy="37110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endCxn id="33" idx="5"/>
            </p:cNvCxnSpPr>
            <p:nvPr/>
          </p:nvCxnSpPr>
          <p:spPr>
            <a:xfrm>
              <a:off x="5912426" y="5950489"/>
              <a:ext cx="906908" cy="37110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031167" y="5626918"/>
              <a:ext cx="644913" cy="460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直角</a:t>
              </a:r>
              <a:endPara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三角形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30450" y="5626918"/>
              <a:ext cx="646745" cy="460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钝角</a:t>
              </a:r>
              <a:endPara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三角形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88137" y="6027269"/>
              <a:ext cx="644913" cy="4625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锐角</a:t>
              </a:r>
              <a:endPara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三角形</a:t>
              </a:r>
            </a:p>
          </p:txBody>
        </p:sp>
      </p:grpSp>
      <p:sp>
        <p:nvSpPr>
          <p:cNvPr id="40" name="左箭头 39"/>
          <p:cNvSpPr/>
          <p:nvPr/>
        </p:nvSpPr>
        <p:spPr>
          <a:xfrm>
            <a:off x="4573369" y="5152889"/>
            <a:ext cx="286663" cy="150975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左箭头 40"/>
          <p:cNvSpPr/>
          <p:nvPr/>
        </p:nvSpPr>
        <p:spPr>
          <a:xfrm>
            <a:off x="4580400" y="6197995"/>
            <a:ext cx="286663" cy="150975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867400" y="4130675"/>
            <a:ext cx="16573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稳定性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868988" y="4972050"/>
            <a:ext cx="30241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两边之和大于第三边</a:t>
            </a:r>
          </a:p>
        </p:txBody>
      </p:sp>
      <p:sp>
        <p:nvSpPr>
          <p:cNvPr id="44" name="左箭头 43"/>
          <p:cNvSpPr/>
          <p:nvPr/>
        </p:nvSpPr>
        <p:spPr>
          <a:xfrm flipH="1">
            <a:off x="5376109" y="5126837"/>
            <a:ext cx="286663" cy="150975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1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25" y="5602288"/>
            <a:ext cx="1019175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 flipH="1">
            <a:off x="4288500" y="2204864"/>
            <a:ext cx="1147100" cy="7920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88500" y="2996952"/>
            <a:ext cx="1867676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435600" y="2204864"/>
            <a:ext cx="720576" cy="79208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/>
      <p:bldP spid="15" grpId="0"/>
      <p:bldP spid="16" grpId="0"/>
      <p:bldP spid="17" grpId="0"/>
      <p:bldP spid="18" grpId="0"/>
      <p:bldP spid="19" grpId="0"/>
      <p:bldP spid="40" grpId="0" animBg="1"/>
      <p:bldP spid="41" grpId="0" animBg="1"/>
      <p:bldP spid="42" grpId="0"/>
      <p:bldP spid="43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940425" y="2420888"/>
            <a:ext cx="3070225" cy="4294237"/>
            <a:chOff x="5940425" y="2420888"/>
            <a:chExt cx="3070225" cy="4294237"/>
          </a:xfrm>
        </p:grpSpPr>
        <p:pic>
          <p:nvPicPr>
            <p:cNvPr id="5122" name="Picture 4" descr="http://img4.duitang.com/uploads/item/201409/12/20140912164131_hwnRF.thumb.700_0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3644900"/>
              <a:ext cx="3070225" cy="307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>
            <a:xfrm>
              <a:off x="6156176" y="2420888"/>
              <a:ext cx="2600718" cy="1224136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Bingo!</a:t>
              </a:r>
              <a:endPara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93850" y="3489325"/>
            <a:ext cx="4021596" cy="1008063"/>
            <a:chOff x="1593850" y="3489325"/>
            <a:chExt cx="4021596" cy="1008063"/>
          </a:xfrm>
        </p:grpSpPr>
        <p:sp>
          <p:nvSpPr>
            <p:cNvPr id="10" name="横卷形 9"/>
            <p:cNvSpPr/>
            <p:nvPr/>
          </p:nvSpPr>
          <p:spPr>
            <a:xfrm>
              <a:off x="1593850" y="3489325"/>
              <a:ext cx="3889375" cy="1008063"/>
            </a:xfrm>
            <a:prstGeom prst="horizont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6741" y="3594875"/>
              <a:ext cx="3888705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28000" endPos="45000" dist="10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三角形角的特性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83568" y="1268760"/>
            <a:ext cx="82089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5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/>
              <a:t>学习内容会与三角形哪部分有关？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483768" y="260648"/>
            <a:ext cx="21098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第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条</a:t>
            </a: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寻找线索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54897" y="1124744"/>
            <a:ext cx="799930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5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/>
              <a:t>三角形角的特性会与几个角有关？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2483768" y="260648"/>
            <a:ext cx="21098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第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条</a:t>
            </a: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寻找线索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84650" y="2024063"/>
            <a:ext cx="16557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个角？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211638" y="2532063"/>
            <a:ext cx="1655762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个角？</a:t>
            </a: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94101" y="3207771"/>
            <a:ext cx="2063673" cy="10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397250" y="4803775"/>
            <a:ext cx="1722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/>
              <a:t>30˚+60˚=90˚</a:t>
            </a:r>
            <a:endParaRPr lang="zh-CN" altLang="en-US" sz="2400"/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3419872" y="5157192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30</a:t>
            </a:r>
            <a:r>
              <a:rPr lang="en-US" altLang="zh-CN" sz="2400" dirty="0"/>
              <a:t>˚</a:t>
            </a:r>
            <a:r>
              <a:rPr lang="en-US" altLang="zh-CN" sz="2400" dirty="0" smtClean="0"/>
              <a:t>+90</a:t>
            </a:r>
            <a:r>
              <a:rPr lang="en-US" altLang="zh-CN" sz="2400" dirty="0"/>
              <a:t>˚&gt;60˚</a:t>
            </a:r>
            <a:endParaRPr lang="zh-CN" altLang="en-US" sz="2400" dirty="0"/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61028" y="3074018"/>
            <a:ext cx="2063673" cy="10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824701" y="3068960"/>
            <a:ext cx="2063673" cy="10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832427" y="4210953"/>
            <a:ext cx="18780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/>
              <a:t>30˚+30˚&lt;120˚</a:t>
            </a:r>
            <a:endParaRPr lang="zh-CN" altLang="en-US" sz="2400"/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697288" y="2927350"/>
            <a:ext cx="493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360863" y="4410075"/>
            <a:ext cx="493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60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738563" y="4427538"/>
            <a:ext cx="492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90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973589" y="3852178"/>
            <a:ext cx="492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8175577" y="3841065"/>
            <a:ext cx="49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578552" y="3080653"/>
            <a:ext cx="60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120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pic>
        <p:nvPicPr>
          <p:cNvPr id="61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3429000"/>
            <a:ext cx="2447925" cy="272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4" grpId="0"/>
      <p:bldP spid="45" grpId="0"/>
      <p:bldP spid="47" grpId="0"/>
      <p:bldP spid="50" grpId="0"/>
      <p:bldP spid="53" grpId="0"/>
      <p:bldP spid="54" grpId="0"/>
      <p:bldP spid="55" grpId="0"/>
      <p:bldP spid="56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54897" y="1124744"/>
            <a:ext cx="799930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5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/>
              <a:t>三角形角的特性会与几个角有关？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2483768" y="260648"/>
            <a:ext cx="21098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第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条</a:t>
            </a: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寻找线索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940425" y="2420888"/>
            <a:ext cx="3070225" cy="4294237"/>
            <a:chOff x="5940425" y="2420888"/>
            <a:chExt cx="3070225" cy="4294237"/>
          </a:xfrm>
        </p:grpSpPr>
        <p:pic>
          <p:nvPicPr>
            <p:cNvPr id="26" name="Picture 4" descr="http://img4.duitang.com/uploads/item/201409/12/20140912164131_hwnRF.thumb.700_0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3644900"/>
              <a:ext cx="3070225" cy="307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云形标注 26"/>
            <p:cNvSpPr/>
            <p:nvPr/>
          </p:nvSpPr>
          <p:spPr>
            <a:xfrm>
              <a:off x="6156176" y="2420888"/>
              <a:ext cx="2600718" cy="1224136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Bingo!</a:t>
              </a:r>
              <a:endPara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93850" y="3489325"/>
            <a:ext cx="4021596" cy="1008063"/>
            <a:chOff x="1593850" y="3489325"/>
            <a:chExt cx="4021596" cy="1008063"/>
          </a:xfrm>
        </p:grpSpPr>
        <p:sp>
          <p:nvSpPr>
            <p:cNvPr id="29" name="横卷形 28"/>
            <p:cNvSpPr/>
            <p:nvPr/>
          </p:nvSpPr>
          <p:spPr>
            <a:xfrm>
              <a:off x="1593850" y="3489325"/>
              <a:ext cx="3889375" cy="1008063"/>
            </a:xfrm>
            <a:prstGeom prst="horizont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726741" y="3594875"/>
              <a:ext cx="3888705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28000" endPos="45000" dist="10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sz="40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28000" endPos="45000" dist="10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40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28000" endPos="45000" dist="1000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个角有关</a:t>
              </a:r>
              <a:endPara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27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957638"/>
            <a:ext cx="2447925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1340768"/>
            <a:ext cx="671530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三角形的</a:t>
            </a:r>
            <a:r>
              <a:rPr lang="en-US" altLang="zh-CN" sz="40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4000" b="1" spc="5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个角有什么特性？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89291" y="2913944"/>
            <a:ext cx="2063673" cy="10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10517" y="2391325"/>
            <a:ext cx="2063673" cy="10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874190" y="2386267"/>
            <a:ext cx="2063673" cy="10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2483768" y="260648"/>
            <a:ext cx="21098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第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en-US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en-US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</a:t>
            </a:r>
            <a:r>
              <a:rPr lang="zh-CN" altLang="en-US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条</a:t>
            </a:r>
            <a:r>
              <a:rPr lang="zh-CN" altLang="zh-CN" sz="36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8427" y="231150"/>
            <a:ext cx="2031326" cy="793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寻找线索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92538" y="2633663"/>
            <a:ext cx="4937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56113" y="4116388"/>
            <a:ext cx="4937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60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33813" y="4133850"/>
            <a:ext cx="49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dirty="0"/>
              <a:t>90</a:t>
            </a:r>
            <a:r>
              <a:rPr lang="en-US" altLang="zh-CN" dirty="0">
                <a:cs typeface="Calibri" pitchFamily="34" charset="0"/>
              </a:rPr>
              <a:t>˚</a:t>
            </a:r>
            <a:endParaRPr lang="zh-CN" altLang="en-US" dirty="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023138" y="3169624"/>
            <a:ext cx="492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225126" y="3158512"/>
            <a:ext cx="492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628101" y="2398099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120</a:t>
            </a:r>
            <a:r>
              <a:rPr lang="en-US" altLang="zh-CN">
                <a:cs typeface="Calibri" pitchFamily="34" charset="0"/>
              </a:rPr>
              <a:t>˚</a:t>
            </a:r>
            <a:endParaRPr lang="zh-CN" altLang="en-US"/>
          </a:p>
        </p:txBody>
      </p:sp>
      <p:pic>
        <p:nvPicPr>
          <p:cNvPr id="24" name="Picture 20" descr="男天使副本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4328" y="5229200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4943746" y="4764587"/>
            <a:ext cx="3187640" cy="715089"/>
          </a:xfrm>
          <a:prstGeom prst="wedgeRoundRectCallout">
            <a:avLst>
              <a:gd name="adj1" fmla="val 29547"/>
              <a:gd name="adj2" fmla="val 106409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在学习单上记下你的想法</a:t>
            </a:r>
            <a:r>
              <a:rPr lang="zh-CN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暂停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：填写学习思考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480675" y="4511675"/>
            <a:ext cx="21447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dirty="0"/>
              <a:t>3</a:t>
            </a:r>
            <a:r>
              <a:rPr lang="en-US" altLang="zh-CN" dirty="0" smtClean="0"/>
              <a:t>0</a:t>
            </a:r>
            <a:r>
              <a:rPr lang="en-US" altLang="zh-CN" dirty="0" smtClean="0">
                <a:cs typeface="Calibri" pitchFamily="34" charset="0"/>
              </a:rPr>
              <a:t>˚+</a:t>
            </a:r>
            <a:r>
              <a:rPr lang="en-US" altLang="zh-CN" dirty="0" smtClean="0"/>
              <a:t>60</a:t>
            </a:r>
            <a:r>
              <a:rPr lang="en-US" altLang="zh-CN" dirty="0" smtClean="0">
                <a:cs typeface="Calibri" pitchFamily="34" charset="0"/>
              </a:rPr>
              <a:t>˚+</a:t>
            </a:r>
            <a:r>
              <a:rPr lang="en-US" altLang="zh-CN" dirty="0"/>
              <a:t>90</a:t>
            </a:r>
            <a:r>
              <a:rPr lang="en-US" altLang="zh-CN" dirty="0" smtClean="0">
                <a:cs typeface="Calibri" pitchFamily="34" charset="0"/>
              </a:rPr>
              <a:t>˚</a:t>
            </a:r>
            <a:r>
              <a:rPr lang="en-US" altLang="zh-CN" dirty="0" smtClean="0"/>
              <a:t>=180</a:t>
            </a:r>
            <a:r>
              <a:rPr lang="en-US" altLang="zh-CN" dirty="0" smtClean="0">
                <a:cs typeface="Calibri" pitchFamily="34" charset="0"/>
              </a:rPr>
              <a:t>˚</a:t>
            </a:r>
            <a:endParaRPr lang="zh-CN" altLang="en-US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955946" y="3513257"/>
            <a:ext cx="21447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dirty="0" smtClean="0"/>
              <a:t>30</a:t>
            </a:r>
            <a:r>
              <a:rPr lang="en-US" altLang="zh-CN" dirty="0" smtClean="0">
                <a:cs typeface="Calibri" pitchFamily="34" charset="0"/>
              </a:rPr>
              <a:t>˚+</a:t>
            </a:r>
            <a:r>
              <a:rPr lang="en-US" altLang="zh-CN" dirty="0" smtClean="0"/>
              <a:t>30</a:t>
            </a:r>
            <a:r>
              <a:rPr lang="en-US" altLang="zh-CN" dirty="0" smtClean="0">
                <a:cs typeface="Calibri" pitchFamily="34" charset="0"/>
              </a:rPr>
              <a:t>˚+</a:t>
            </a:r>
            <a:r>
              <a:rPr lang="en-US" altLang="zh-CN" dirty="0" smtClean="0"/>
              <a:t>120</a:t>
            </a:r>
            <a:r>
              <a:rPr lang="en-US" altLang="zh-CN" dirty="0" smtClean="0">
                <a:cs typeface="Calibri" pitchFamily="34" charset="0"/>
              </a:rPr>
              <a:t>˚</a:t>
            </a:r>
            <a:r>
              <a:rPr lang="en-US" altLang="zh-CN" dirty="0" smtClean="0"/>
              <a:t>=180</a:t>
            </a:r>
            <a:r>
              <a:rPr lang="en-US" altLang="zh-CN" dirty="0" smtClean="0">
                <a:cs typeface="Calibri" pitchFamily="34" charset="0"/>
              </a:rPr>
              <a:t>˚</a:t>
            </a:r>
            <a:endParaRPr lang="zh-CN" altLang="en-US" dirty="0"/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548832" y="3048665"/>
            <a:ext cx="5737496" cy="1464231"/>
          </a:xfrm>
          <a:prstGeom prst="wedgeRoundRectCallout">
            <a:avLst>
              <a:gd name="adj1" fmla="val -55304"/>
              <a:gd name="adj2" fmla="val 5079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任意一个三角形</a:t>
            </a:r>
            <a:r>
              <a:rPr lang="en-US" altLang="zh-CN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3</a:t>
            </a:r>
            <a:r>
              <a:rPr lang="zh-CN" alt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个角的和是</a:t>
            </a:r>
            <a:r>
              <a:rPr lang="en-US" altLang="zh-CN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180</a:t>
            </a:r>
            <a:r>
              <a:rPr lang="en-US" altLang="zh-CN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˚</a:t>
            </a:r>
            <a:r>
              <a:rPr lang="zh-CN" alt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琥珀" pitchFamily="2" charset="-122"/>
                <a:cs typeface="Calibri"/>
              </a:rPr>
              <a:t>？</a:t>
            </a:r>
            <a:endParaRPr lang="en-US" altLang="zh-CN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21" grpId="0"/>
      <p:bldP spid="22" grpId="0"/>
      <p:bldP spid="23" grpId="0"/>
      <p:bldP spid="25" grpId="0" animBg="1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http://content.52pk.com/files/130107/1776253_171039_1_l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700213"/>
            <a:ext cx="171767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08427" y="231150"/>
            <a:ext cx="2031325" cy="7934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验证猜想</a:t>
            </a: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179512" y="1124744"/>
            <a:ext cx="8568952" cy="851297"/>
          </a:xfrm>
          <a:prstGeom prst="wedgeRoundRectCallout">
            <a:avLst>
              <a:gd name="adj1" fmla="val -49399"/>
              <a:gd name="adj2" fmla="val 20216"/>
              <a:gd name="adj3" fmla="val 16667"/>
            </a:avLst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-30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任意一个三角形</a:t>
            </a:r>
            <a:r>
              <a:rPr lang="en-US" altLang="zh-CN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个角的</a:t>
            </a:r>
            <a:r>
              <a:rPr lang="zh-CN" altLang="en-US" sz="4400" b="1" spc="-30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zh-CN" altLang="en-US" sz="4000" b="1" spc="-30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是</a:t>
            </a:r>
            <a:r>
              <a:rPr lang="en-US" altLang="zh-CN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180˚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588" y="2197933"/>
            <a:ext cx="960519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91936" y="2197932"/>
            <a:ext cx="960519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188" y="3316288"/>
            <a:ext cx="3457575" cy="20928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任意画一个三角形，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量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个角的度数，填一填这个三角形的类型。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列式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算出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个角的度数和。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91728" y="3316287"/>
            <a:ext cx="3455987" cy="20928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用老师提供的三角形纸片，将每种三角形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角撕下来拼成一个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角。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将拼成的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角分别贴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在学习单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上指定位置。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20" descr="男天使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27" y="5408612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272892" y="5517232"/>
            <a:ext cx="3451236" cy="715089"/>
          </a:xfrm>
          <a:prstGeom prst="wedgeRoundRectCallout">
            <a:avLst>
              <a:gd name="adj1" fmla="val -71673"/>
              <a:gd name="adj2" fmla="val 24206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在学习单上记下你的操作结果</a:t>
            </a:r>
            <a:r>
              <a:rPr lang="zh-CN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暂停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：填写学习思考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124" y="3576179"/>
            <a:ext cx="1600390" cy="107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3173" y="2749380"/>
            <a:ext cx="4217715" cy="227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80004">
            <a:off x="-224292" y="2981882"/>
            <a:ext cx="4235659" cy="228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08427" y="231150"/>
            <a:ext cx="2031325" cy="79348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验证猜想</a:t>
            </a: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179512" y="1124744"/>
            <a:ext cx="8568952" cy="851297"/>
          </a:xfrm>
          <a:prstGeom prst="wedgeRoundRectCallout">
            <a:avLst>
              <a:gd name="adj1" fmla="val -49399"/>
              <a:gd name="adj2" fmla="val 20216"/>
              <a:gd name="adj3" fmla="val 16667"/>
            </a:avLst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-30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任意一个三角形</a:t>
            </a:r>
            <a:r>
              <a:rPr lang="en-US" altLang="zh-CN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r>
              <a:rPr lang="zh-CN" altLang="en-US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个角的</a:t>
            </a:r>
            <a:r>
              <a:rPr lang="zh-CN" altLang="en-US" sz="4400" b="1" spc="-30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zh-CN" altLang="en-US" sz="4000" b="1" spc="-30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是</a:t>
            </a:r>
            <a:r>
              <a:rPr lang="en-US" altLang="zh-CN" sz="4400" b="1" spc="-30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180˚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588" y="2197933"/>
            <a:ext cx="960519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880" y="2877689"/>
            <a:ext cx="3964881" cy="2139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191270" y="5588121"/>
            <a:ext cx="1583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lang="zh-CN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2+</a:t>
            </a:r>
            <a:r>
              <a:rPr lang="zh-CN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     </a:t>
            </a:r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>
            <a:off x="226070" y="3462805"/>
            <a:ext cx="3625850" cy="1363345"/>
          </a:xfrm>
          <a:prstGeom prst="triangle">
            <a:avLst>
              <a:gd name="adj" fmla="val 64406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182630" y="4476900"/>
            <a:ext cx="932814" cy="506730"/>
            <a:chOff x="-132743" y="-19072"/>
            <a:chExt cx="1000685" cy="507301"/>
          </a:xfrm>
        </p:grpSpPr>
        <p:sp>
          <p:nvSpPr>
            <p:cNvPr id="18" name="弧形 17"/>
            <p:cNvSpPr/>
            <p:nvPr/>
          </p:nvSpPr>
          <p:spPr>
            <a:xfrm rot="15208674">
              <a:off x="260564" y="-119148"/>
              <a:ext cx="480695" cy="734060"/>
            </a:xfrm>
            <a:prstGeom prst="arc">
              <a:avLst>
                <a:gd name="adj1" fmla="val 16471796"/>
                <a:gd name="adj2" fmla="val 1967738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文本框 212"/>
            <p:cNvSpPr txBox="1"/>
            <p:nvPr/>
          </p:nvSpPr>
          <p:spPr>
            <a:xfrm>
              <a:off x="-132743" y="-19072"/>
              <a:ext cx="409575" cy="2857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>
                  <a:effectLst/>
                  <a:ea typeface="宋体"/>
                  <a:cs typeface="Times New Roman"/>
                </a:rPr>
                <a:t>2</a:t>
              </a:r>
              <a:endParaRPr lang="zh-CN" sz="1050" kern="100">
                <a:effectLst/>
                <a:ea typeface="宋体"/>
                <a:cs typeface="Times New Roman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95920" y="4539130"/>
            <a:ext cx="895350" cy="685800"/>
            <a:chOff x="0" y="0"/>
            <a:chExt cx="895350" cy="781685"/>
          </a:xfrm>
        </p:grpSpPr>
        <p:sp>
          <p:nvSpPr>
            <p:cNvPr id="21" name="弧形 20"/>
            <p:cNvSpPr/>
            <p:nvPr/>
          </p:nvSpPr>
          <p:spPr>
            <a:xfrm rot="884816">
              <a:off x="0" y="47625"/>
              <a:ext cx="480695" cy="734060"/>
            </a:xfrm>
            <a:prstGeom prst="arc">
              <a:avLst>
                <a:gd name="adj1" fmla="val 16526668"/>
                <a:gd name="adj2" fmla="val 1967738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文本框 215"/>
            <p:cNvSpPr txBox="1"/>
            <p:nvPr/>
          </p:nvSpPr>
          <p:spPr>
            <a:xfrm>
              <a:off x="485775" y="0"/>
              <a:ext cx="409575" cy="2857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200" kern="100" dirty="0" smtClean="0">
                  <a:effectLst/>
                  <a:ea typeface="宋体"/>
                  <a:cs typeface="Times New Roman"/>
                </a:rPr>
                <a:t>1</a:t>
              </a:r>
              <a:endParaRPr lang="zh-CN" sz="1050" kern="100" dirty="0">
                <a:effectLst/>
                <a:ea typeface="宋体"/>
                <a:cs typeface="Times New Roman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70266" y="5884326"/>
            <a:ext cx="673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=30</a:t>
            </a:r>
            <a:r>
              <a:rPr lang="en-US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Calibri"/>
              </a:rPr>
              <a:t>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24915" y="5884326"/>
            <a:ext cx="673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+47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Calibri"/>
              </a:rPr>
              <a:t>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037954" y="5884245"/>
            <a:ext cx="790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+103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Calibri"/>
              </a:rPr>
              <a:t>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8651" y="6221209"/>
            <a:ext cx="790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=180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Calibri"/>
              </a:rPr>
              <a:t>˚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203817" y="2956602"/>
            <a:ext cx="542925" cy="990600"/>
            <a:chOff x="0" y="0"/>
            <a:chExt cx="542925" cy="990600"/>
          </a:xfrm>
        </p:grpSpPr>
        <p:sp>
          <p:nvSpPr>
            <p:cNvPr id="31" name="文本框 208"/>
            <p:cNvSpPr txBox="1"/>
            <p:nvPr/>
          </p:nvSpPr>
          <p:spPr>
            <a:xfrm>
              <a:off x="133350" y="704850"/>
              <a:ext cx="409575" cy="2857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1050" kern="100" dirty="0" smtClean="0">
                  <a:effectLst/>
                  <a:ea typeface="宋体"/>
                  <a:cs typeface="Times New Roman"/>
                </a:rPr>
                <a:t>3</a:t>
              </a:r>
              <a:endParaRPr lang="zh-CN" sz="1050" kern="100" dirty="0">
                <a:effectLst/>
                <a:ea typeface="宋体"/>
                <a:cs typeface="Times New Roman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rot="8556947">
              <a:off x="0" y="0"/>
              <a:ext cx="480695" cy="734060"/>
            </a:xfrm>
            <a:prstGeom prst="arc">
              <a:avLst>
                <a:gd name="adj1" fmla="val 15942626"/>
                <a:gd name="adj2" fmla="val 1967738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491936" y="2197932"/>
            <a:ext cx="960519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拼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182" y="3176795"/>
            <a:ext cx="1086208" cy="87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079" y="4010845"/>
            <a:ext cx="1176189" cy="73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402" y="4017874"/>
            <a:ext cx="1195471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470009" y="5174247"/>
            <a:ext cx="1086208" cy="87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008" y="5402617"/>
            <a:ext cx="1176189" cy="73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640" y="5409646"/>
            <a:ext cx="1195471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33" y="3234917"/>
            <a:ext cx="2954750" cy="136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6515908" y="612106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拼成一个平角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56142E-6 L 0.12726 0.2081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10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2031E-6 L -0.05121 0.2077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10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5" grpId="0"/>
      <p:bldP spid="28" grpId="0"/>
      <p:bldP spid="29" grpId="0"/>
      <p:bldP spid="4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684</Words>
  <Application>Microsoft Office PowerPoint</Application>
  <PresentationFormat>全屏显示(4:3)</PresentationFormat>
  <Paragraphs>118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JYS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HDS</cp:lastModifiedBy>
  <cp:revision>98</cp:revision>
  <cp:lastPrinted>2016-03-29T13:58:26Z</cp:lastPrinted>
  <dcterms:created xsi:type="dcterms:W3CDTF">2015-04-03T06:58:55Z</dcterms:created>
  <dcterms:modified xsi:type="dcterms:W3CDTF">2016-05-01T07:50:37Z</dcterms:modified>
</cp:coreProperties>
</file>