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Default Extension="doc" ContentType="application/msword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notesMasterIdLst>
    <p:notesMasterId r:id="rId34"/>
  </p:notesMasterIdLst>
  <p:sldIdLst>
    <p:sldId id="547" r:id="rId4"/>
    <p:sldId id="803" r:id="rId5"/>
    <p:sldId id="854" r:id="rId6"/>
    <p:sldId id="777" r:id="rId7"/>
    <p:sldId id="780" r:id="rId8"/>
    <p:sldId id="779" r:id="rId9"/>
    <p:sldId id="595" r:id="rId10"/>
    <p:sldId id="597" r:id="rId11"/>
    <p:sldId id="782" r:id="rId12"/>
    <p:sldId id="712" r:id="rId13"/>
    <p:sldId id="532" r:id="rId14"/>
    <p:sldId id="713" r:id="rId15"/>
    <p:sldId id="769" r:id="rId16"/>
    <p:sldId id="853" r:id="rId17"/>
    <p:sldId id="770" r:id="rId18"/>
    <p:sldId id="798" r:id="rId19"/>
    <p:sldId id="536" r:id="rId20"/>
    <p:sldId id="771" r:id="rId21"/>
    <p:sldId id="773" r:id="rId22"/>
    <p:sldId id="827" r:id="rId23"/>
    <p:sldId id="828" r:id="rId24"/>
    <p:sldId id="821" r:id="rId25"/>
    <p:sldId id="820" r:id="rId26"/>
    <p:sldId id="822" r:id="rId27"/>
    <p:sldId id="823" r:id="rId28"/>
    <p:sldId id="824" r:id="rId29"/>
    <p:sldId id="839" r:id="rId30"/>
    <p:sldId id="825" r:id="rId31"/>
    <p:sldId id="847" r:id="rId32"/>
    <p:sldId id="849" r:id="rId33"/>
  </p:sldIdLst>
  <p:sldSz cx="9144000" cy="6858000" type="screen4x3"/>
  <p:notesSz cx="6858000" cy="9144000"/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000"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000"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000"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000"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000"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000"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000"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000"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000"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63300"/>
    <a:srgbClr val="C08000"/>
    <a:srgbClr val="CC9900"/>
    <a:srgbClr val="996633"/>
    <a:srgbClr val="FF0000"/>
    <a:srgbClr val="FF33CC"/>
    <a:srgbClr val="3E2D9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65" d="100"/>
          <a:sy n="65" d="100"/>
        </p:scale>
        <p:origin x="-1524" y="-114"/>
      </p:cViewPr>
      <p:guideLst>
        <p:guide orient="horz" pos="211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6145"/>
          <p:cNvSpPr>
            <a:spLocks noGrp="1" noRot="1" noChangeAspect="1"/>
          </p:cNvSpPr>
          <p:nvPr>
            <p:ph type="sldImg"/>
          </p:nvPr>
        </p:nvSpPr>
        <p:spPr>
          <a:xfrm>
            <a:off x="1050925" y="754063"/>
            <a:ext cx="4572000" cy="3294062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6147" name="文本占位符 6146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538163" y="4387850"/>
            <a:ext cx="5780088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单击此处编辑母版文本样式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第二级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第三级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第四级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第五级</a:t>
            </a:r>
          </a:p>
        </p:txBody>
      </p:sp>
      <p:sp>
        <p:nvSpPr>
          <p:cNvPr id="6148" name="页眉占位符 614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3388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2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149" name="日期占位符 6148"/>
          <p:cNvSpPr>
            <a:spLocks noGrp="1"/>
          </p:cNvSpPr>
          <p:nvPr>
            <p:ph type="dt" idx="1"/>
          </p:nvPr>
        </p:nvSpPr>
        <p:spPr>
          <a:xfrm>
            <a:off x="3883025" y="0"/>
            <a:ext cx="2974975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200" noProof="1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150" name="页脚占位符 6149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2973388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2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151" name="灯片编号占位符 6150"/>
          <p:cNvSpPr>
            <a:spLocks noGrp="1"/>
          </p:cNvSpPr>
          <p:nvPr>
            <p:ph type="sldNum" sz="quarter" idx="5"/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 algn="r" eaLnBrk="1" fontAlgn="base" hangingPunct="1"/>
            <a:fld id="{9A0DB2DC-4C9A-4742-B13C-FB6460FD3503}" type="slidenum">
              <a:rPr lang="zh-CN" altLang="en-US" sz="12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algn="r" eaLnBrk="1" fontAlgn="base" hangingPunct="1"/>
              <a:t>‹#›</a:t>
            </a:fld>
            <a:endParaRPr lang="zh-CN" altLang="en-US" sz="1200" strike="noStrike" noProof="1"/>
          </a:p>
        </p:txBody>
      </p:sp>
    </p:spTree>
    <p:extLst>
      <p:ext uri="{BB962C8B-B14F-4D97-AF65-F5344CB8AC3E}">
        <p14:creationId xmlns:p14="http://schemas.microsoft.com/office/powerpoint/2010/main" xmlns="" val="206934083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 txBox="1">
            <a:spLocks noGrp="1"/>
          </p:cNvSpPr>
          <p:nvPr/>
        </p:nvSpPr>
        <p:spPr>
          <a:xfrm>
            <a:off x="3883025" y="8683625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indent="0" algn="r">
              <a:buChar char="•"/>
            </a:pPr>
            <a:fld id="{9A0DB2DC-4C9A-4742-B13C-FB6460FD3503}" type="slidenum">
              <a:rPr lang="en-US" altLang="zh-CN" dirty="0">
                <a:latin typeface="Calibri" panose="020F0502020204030204" pitchFamily="34" charset="0"/>
              </a:rPr>
              <a:pPr lvl="0" indent="0" algn="r">
                <a:buChar char="•"/>
              </a:pPr>
              <a:t>4</a:t>
            </a:fld>
            <a:endParaRPr lang="en-US" altLang="zh-CN" dirty="0">
              <a:latin typeface="Calibri" panose="020F0502020204030204" pitchFamily="34" charset="0"/>
            </a:endParaRPr>
          </a:p>
        </p:txBody>
      </p:sp>
      <p:sp>
        <p:nvSpPr>
          <p:cNvPr id="10243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1413" y="684213"/>
            <a:ext cx="4572000" cy="3429000"/>
          </a:xfrm>
          <a:ln/>
        </p:spPr>
      </p:sp>
      <p:sp>
        <p:nvSpPr>
          <p:cNvPr id="10244" name="Rectangle 3"/>
          <p:cNvSpPr>
            <a:spLocks noGrp="1"/>
          </p:cNvSpPr>
          <p:nvPr>
            <p:ph type="body"/>
          </p:nvPr>
        </p:nvSpPr>
        <p:spPr>
          <a:xfrm>
            <a:off x="684213" y="4341813"/>
            <a:ext cx="5486400" cy="4114800"/>
          </a:xfrm>
          <a:ln/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r>
              <a:rPr lang="zh-CN" altLang="en-US" dirty="0"/>
              <a:t>具体的建议是：</a:t>
            </a:r>
          </a:p>
          <a:p>
            <a:pPr lvl="0" eaLnBrk="1" hangingPunct="1">
              <a:spcBef>
                <a:spcPct val="0"/>
              </a:spcBef>
            </a:pPr>
            <a:r>
              <a:rPr lang="zh-CN" altLang="en-US" dirty="0"/>
              <a:t>每次报告和讲课之后，要反思总结教学的经验，收集听众对讲演的反馈，注意比较成功和失败的经验；</a:t>
            </a:r>
          </a:p>
          <a:p>
            <a:pPr lvl="0" eaLnBrk="1" hangingPunct="1">
              <a:spcBef>
                <a:spcPct val="0"/>
              </a:spcBef>
            </a:pPr>
            <a:r>
              <a:rPr lang="zh-CN" altLang="en-US" dirty="0"/>
              <a:t>从全球幻灯片共享网站</a:t>
            </a:r>
            <a:r>
              <a:rPr lang="en-US" altLang="zh-CN" dirty="0"/>
              <a:t>www.slideshare.net </a:t>
            </a:r>
            <a:r>
              <a:rPr lang="zh-CN" altLang="en-US" dirty="0"/>
              <a:t>上面学习世界高水平</a:t>
            </a:r>
            <a:r>
              <a:rPr lang="en-US" altLang="zh-CN" dirty="0"/>
              <a:t>PPT</a:t>
            </a:r>
            <a:r>
              <a:rPr lang="zh-CN" altLang="en-US" dirty="0"/>
              <a:t>，如果你认真分析该网站上面排序在前面</a:t>
            </a:r>
            <a:r>
              <a:rPr lang="en-US" altLang="zh-CN" dirty="0"/>
              <a:t>10</a:t>
            </a:r>
            <a:r>
              <a:rPr lang="zh-CN" altLang="en-US" dirty="0"/>
              <a:t>个优秀的</a:t>
            </a:r>
            <a:r>
              <a:rPr lang="en-US" altLang="zh-CN" dirty="0"/>
              <a:t>PPT</a:t>
            </a:r>
            <a:r>
              <a:rPr lang="zh-CN" altLang="en-US" dirty="0"/>
              <a:t>，你就理解应该如何设计自己的</a:t>
            </a:r>
            <a:r>
              <a:rPr lang="en-US" altLang="zh-CN" dirty="0"/>
              <a:t>PPT</a:t>
            </a:r>
            <a:r>
              <a:rPr lang="zh-CN" altLang="en-US" dirty="0"/>
              <a:t>了；</a:t>
            </a:r>
          </a:p>
          <a:p>
            <a:pPr lvl="0" eaLnBrk="1" hangingPunct="1">
              <a:spcBef>
                <a:spcPct val="0"/>
              </a:spcBef>
            </a:pPr>
            <a:r>
              <a:rPr lang="zh-CN" altLang="en-US" dirty="0"/>
              <a:t>留心身边的可视化设计范例，如电影海报、街头广告、设计类杂志、各种展览会的广告和展板的设计等等，提高自己的视觉设计素养；</a:t>
            </a:r>
          </a:p>
          <a:p>
            <a:pPr lvl="0" eaLnBrk="1" hangingPunct="1">
              <a:spcBef>
                <a:spcPct val="0"/>
              </a:spcBef>
            </a:pPr>
            <a:r>
              <a:rPr lang="zh-CN" altLang="en-US" dirty="0"/>
              <a:t>与同行交流设计</a:t>
            </a:r>
            <a:r>
              <a:rPr lang="en-US" altLang="zh-CN" dirty="0"/>
              <a:t>PPT</a:t>
            </a:r>
            <a:r>
              <a:rPr lang="zh-CN" altLang="en-US" dirty="0"/>
              <a:t>和讲演的经验</a:t>
            </a:r>
            <a:r>
              <a:rPr lang="en-US" altLang="zh-CN" dirty="0"/>
              <a:t>,</a:t>
            </a:r>
            <a:r>
              <a:rPr lang="zh-CN" altLang="en-US" dirty="0"/>
              <a:t>持之以恒，你的</a:t>
            </a:r>
            <a:r>
              <a:rPr lang="en-US" altLang="zh-CN" dirty="0"/>
              <a:t>PPT</a:t>
            </a:r>
            <a:r>
              <a:rPr lang="zh-CN" altLang="en-US" dirty="0"/>
              <a:t>水平必定提高。</a:t>
            </a:r>
          </a:p>
          <a:p>
            <a:pPr lvl="0" eaLnBrk="1" hangingPunct="1">
              <a:spcBef>
                <a:spcPct val="0"/>
              </a:spcBef>
            </a:pPr>
            <a:endParaRPr lang="zh-CN" altLang="en-US" dirty="0"/>
          </a:p>
          <a:p>
            <a:pPr lvl="0" eaLnBrk="1" hangingPunct="1">
              <a:spcBef>
                <a:spcPct val="0"/>
              </a:spcBef>
            </a:pPr>
            <a:endParaRPr lang="en-US" altLang="zh-CN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0D9A80D-52E0-4411-B035-EAAA17FC9475}" type="slidenum">
              <a:rPr lang="zh-CN" altLang="en-US" b="0" smtClean="0"/>
              <a:pPr eaLnBrk="1" hangingPunct="1">
                <a:spcBef>
                  <a:spcPct val="0"/>
                </a:spcBef>
                <a:buFontTx/>
                <a:buNone/>
              </a:pPr>
              <a:t>14</a:t>
            </a:fld>
            <a:endParaRPr lang="zh-CN" altLang="en-US" b="0" smtClean="0"/>
          </a:p>
        </p:txBody>
      </p:sp>
      <p:sp>
        <p:nvSpPr>
          <p:cNvPr id="60419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1413" y="754063"/>
            <a:ext cx="4391025" cy="3294062"/>
          </a:xfrm>
        </p:spPr>
      </p:sp>
      <p:sp>
        <p:nvSpPr>
          <p:cNvPr id="60420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spcBef>
                <a:spcPct val="25000"/>
              </a:spcBef>
            </a:pPr>
            <a:r>
              <a:rPr lang="zh-CN" altLang="en-US" smtClean="0"/>
              <a:t>这里可以呈现一一个阅读专题活动。</a:t>
            </a:r>
          </a:p>
          <a:p>
            <a:pPr>
              <a:lnSpc>
                <a:spcPct val="80000"/>
              </a:lnSpc>
              <a:spcBef>
                <a:spcPct val="25000"/>
              </a:spcBef>
            </a:pPr>
            <a:r>
              <a:rPr lang="zh-CN" altLang="en-US" smtClean="0"/>
              <a:t>下面放上课件、学生作品等。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400" b="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algn="r" eaLnBrk="1" fontAlgn="base" hangingPunct="1"/>
              <a:t>‹#›</a:t>
            </a:fld>
            <a:endParaRPr lang="zh-CN" altLang="en-US" sz="1400" b="0" strike="noStrike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400" b="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algn="r" eaLnBrk="1" fontAlgn="base" hangingPunct="1"/>
              <a:t>‹#›</a:t>
            </a:fld>
            <a:endParaRPr lang="zh-CN" altLang="en-US" sz="1400" b="0" strike="noStrike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400" b="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algn="r" eaLnBrk="1" fontAlgn="base" hangingPunct="1"/>
              <a:t>‹#›</a:t>
            </a:fld>
            <a:endParaRPr lang="zh-CN" altLang="en-US" sz="1400" b="0" strike="noStrike" noProof="1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400" b="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algn="r" eaLnBrk="1" fontAlgn="base" hangingPunct="1"/>
              <a:t>‹#›</a:t>
            </a:fld>
            <a:endParaRPr lang="zh-CN" altLang="en-US" sz="1400" b="0" strike="noStrike" noProof="1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400" b="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algn="r" eaLnBrk="1" fontAlgn="base" hangingPunct="1"/>
              <a:t>‹#›</a:t>
            </a:fld>
            <a:endParaRPr lang="zh-CN" altLang="en-US" sz="1400" b="0" strike="noStrike" noProof="1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400" b="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algn="r" eaLnBrk="1" fontAlgn="base" hangingPunct="1"/>
              <a:t>‹#›</a:t>
            </a:fld>
            <a:endParaRPr lang="zh-CN" altLang="en-US" sz="1400" b="0" strike="noStrike" noProof="1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400" b="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algn="r" eaLnBrk="1" fontAlgn="base" hangingPunct="1"/>
              <a:t>‹#›</a:t>
            </a:fld>
            <a:endParaRPr lang="zh-CN" altLang="en-US" sz="1400" b="0" strike="noStrike" noProof="1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400" b="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algn="r" eaLnBrk="1" fontAlgn="base" hangingPunct="1"/>
              <a:t>‹#›</a:t>
            </a:fld>
            <a:endParaRPr lang="zh-CN" altLang="en-US" sz="1400" b="0" strike="noStrike" noProof="1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400" b="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algn="r" eaLnBrk="1" fontAlgn="base" hangingPunct="1"/>
              <a:t>‹#›</a:t>
            </a:fld>
            <a:endParaRPr lang="zh-CN" altLang="en-US" sz="1400" b="0" strike="noStrike" noProof="1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400" b="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algn="r" eaLnBrk="1" fontAlgn="base" hangingPunct="1"/>
              <a:t>‹#›</a:t>
            </a:fld>
            <a:endParaRPr lang="zh-CN" altLang="en-US" sz="1400" b="0" strike="noStrike" noProof="1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400" b="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algn="r" eaLnBrk="1" fontAlgn="base" hangingPunct="1"/>
              <a:t>‹#›</a:t>
            </a:fld>
            <a:endParaRPr lang="zh-CN" altLang="en-US" sz="1400" b="0" strike="noStrike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400" b="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algn="r" eaLnBrk="1" fontAlgn="base" hangingPunct="1"/>
              <a:t>‹#›</a:t>
            </a:fld>
            <a:endParaRPr lang="zh-CN" altLang="en-US" sz="1400" b="0" strike="noStrike" noProof="1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400" b="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algn="r" eaLnBrk="1" fontAlgn="base" hangingPunct="1"/>
              <a:t>‹#›</a:t>
            </a:fld>
            <a:endParaRPr lang="zh-CN" altLang="en-US" sz="1400" b="0" strike="noStrike" noProof="1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400" b="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algn="r" eaLnBrk="1" fontAlgn="base" hangingPunct="1"/>
              <a:t>‹#›</a:t>
            </a:fld>
            <a:endParaRPr lang="zh-CN" altLang="en-US" sz="1400" b="0" strike="noStrike" noProof="1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400" b="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algn="r" eaLnBrk="1" fontAlgn="base" hangingPunct="1"/>
              <a:t>‹#›</a:t>
            </a:fld>
            <a:endParaRPr lang="zh-CN" altLang="en-US" sz="1400" b="0" strike="noStrike" noProof="1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400" b="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algn="r" eaLnBrk="1" fontAlgn="base" hangingPunct="1"/>
              <a:t>‹#›</a:t>
            </a:fld>
            <a:endParaRPr lang="zh-CN" altLang="en-US" sz="1400" b="0" strike="noStrike" noProof="1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400" b="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algn="r" eaLnBrk="1" fontAlgn="base" hangingPunct="1"/>
              <a:t>‹#›</a:t>
            </a:fld>
            <a:endParaRPr lang="zh-CN" altLang="en-US" sz="1400" b="0" strike="noStrike" noProof="1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400" b="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algn="r" eaLnBrk="1" fontAlgn="base" hangingPunct="1"/>
              <a:t>‹#›</a:t>
            </a:fld>
            <a:endParaRPr lang="zh-CN" altLang="en-US" sz="1400" b="0" strike="noStrike" noProof="1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400" b="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algn="r" eaLnBrk="1" fontAlgn="base" hangingPunct="1"/>
              <a:t>‹#›</a:t>
            </a:fld>
            <a:endParaRPr lang="zh-CN" altLang="en-US" sz="1400" b="0" strike="noStrike" noProof="1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400" b="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algn="r" eaLnBrk="1" fontAlgn="base" hangingPunct="1"/>
              <a:t>‹#›</a:t>
            </a:fld>
            <a:endParaRPr lang="zh-CN" altLang="en-US" sz="1400" b="0" strike="noStrike" noProof="1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400" b="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algn="r" eaLnBrk="1" fontAlgn="base" hangingPunct="1"/>
              <a:t>‹#›</a:t>
            </a:fld>
            <a:endParaRPr lang="zh-CN" altLang="en-US" sz="1400" b="0" strike="noStrike" noProof="1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400" b="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algn="r" eaLnBrk="1" fontAlgn="base" hangingPunct="1"/>
              <a:t>‹#›</a:t>
            </a:fld>
            <a:endParaRPr lang="zh-CN" altLang="en-US" sz="1400" b="0" strike="noStrike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400" b="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algn="r" eaLnBrk="1" fontAlgn="base" hangingPunct="1"/>
              <a:t>‹#›</a:t>
            </a:fld>
            <a:endParaRPr lang="zh-CN" altLang="en-US" sz="1400" b="0" strike="noStrike" noProof="1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400" b="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algn="r" eaLnBrk="1" fontAlgn="base" hangingPunct="1"/>
              <a:t>‹#›</a:t>
            </a:fld>
            <a:endParaRPr lang="zh-CN" altLang="en-US" sz="1400" b="0" strike="noStrike" noProof="1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400" b="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algn="r" eaLnBrk="1" fontAlgn="base" hangingPunct="1"/>
              <a:t>‹#›</a:t>
            </a:fld>
            <a:endParaRPr lang="zh-CN" altLang="en-US" sz="1400" b="0" strike="noStrike" noProof="1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400" b="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algn="r" eaLnBrk="1" fontAlgn="base" hangingPunct="1"/>
              <a:t>‹#›</a:t>
            </a:fld>
            <a:endParaRPr lang="zh-CN" altLang="en-US" sz="1400" b="0" strike="noStrike" noProof="1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400" b="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algn="r" eaLnBrk="1" fontAlgn="base" hangingPunct="1"/>
              <a:t>‹#›</a:t>
            </a:fld>
            <a:endParaRPr lang="zh-CN" altLang="en-US" sz="1400" b="0" strike="noStrike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400" b="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algn="r" eaLnBrk="1" fontAlgn="base" hangingPunct="1"/>
              <a:t>‹#›</a:t>
            </a:fld>
            <a:endParaRPr lang="zh-CN" altLang="en-US" sz="1400" b="0" strike="noStrike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400" b="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algn="r" eaLnBrk="1" fontAlgn="base" hangingPunct="1"/>
              <a:t>‹#›</a:t>
            </a:fld>
            <a:endParaRPr lang="zh-CN" altLang="en-US" sz="1400" b="0" strike="noStrike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400" b="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algn="r" eaLnBrk="1" fontAlgn="base" hangingPunct="1"/>
              <a:t>‹#›</a:t>
            </a:fld>
            <a:endParaRPr lang="zh-CN" altLang="en-US" sz="1400" b="0" strike="noStrike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400" b="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algn="r" eaLnBrk="1" fontAlgn="base" hangingPunct="1"/>
              <a:t>‹#›</a:t>
            </a:fld>
            <a:endParaRPr lang="zh-CN" altLang="en-US" sz="1400" b="0" strike="noStrike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400" b="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algn="r" eaLnBrk="1" fontAlgn="base" hangingPunct="1"/>
              <a:t>‹#›</a:t>
            </a:fld>
            <a:endParaRPr lang="zh-CN" altLang="en-US" sz="1400" b="0" strike="noStrike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400" b="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algn="r" eaLnBrk="1" fontAlgn="base" hangingPunct="1"/>
              <a:t>‹#›</a:t>
            </a:fld>
            <a:endParaRPr lang="zh-CN" altLang="en-US" sz="1400" b="0" strike="noStrike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7" name="文本占位符 1026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342900"/>
            <a:r>
              <a:rPr lang="zh-CN" altLang="en-US" dirty="0"/>
              <a:t>单击此处编辑母版文本样式</a:t>
            </a:r>
          </a:p>
          <a:p>
            <a:pPr lvl="1" indent="-285750"/>
            <a:r>
              <a:rPr lang="zh-CN" altLang="en-US" dirty="0"/>
              <a:t>第二级</a:t>
            </a:r>
          </a:p>
          <a:p>
            <a:pPr lvl="2" indent="-228600"/>
            <a:r>
              <a:rPr lang="zh-CN" altLang="en-US" dirty="0"/>
              <a:t>第三级</a:t>
            </a:r>
          </a:p>
          <a:p>
            <a:pPr lvl="3" indent="-228600"/>
            <a:r>
              <a:rPr lang="zh-CN" altLang="en-US" dirty="0"/>
              <a:t>第四级</a:t>
            </a:r>
          </a:p>
          <a:p>
            <a:pPr lvl="4" indent="-228600"/>
            <a:r>
              <a:rPr lang="zh-CN" altLang="en-US" dirty="0"/>
              <a:t>第五级</a:t>
            </a:r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 b="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 b="0" noProof="1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 algn="r" eaLnBrk="1" fontAlgn="base" hangingPunct="1"/>
            <a:fld id="{9A0DB2DC-4C9A-4742-B13C-FB6460FD3503}" type="slidenum">
              <a:rPr lang="zh-CN" altLang="en-US" sz="1400" b="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algn="r" eaLnBrk="1" fontAlgn="base" hangingPunct="1"/>
              <a:t>‹#›</a:t>
            </a:fld>
            <a:endParaRPr lang="zh-CN" altLang="en-US" sz="1400" b="0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000" b="1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000" b="1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000" b="1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000" b="1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000" b="1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000" b="1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000" b="1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000" b="1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 204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2051" name="文本占位符 2050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342900"/>
            <a:r>
              <a:rPr lang="zh-CN" altLang="en-US" dirty="0"/>
              <a:t>单击此处编辑母版文本样式</a:t>
            </a:r>
          </a:p>
          <a:p>
            <a:pPr lvl="1" indent="-285750"/>
            <a:r>
              <a:rPr lang="zh-CN" altLang="en-US" dirty="0"/>
              <a:t>第二级</a:t>
            </a:r>
          </a:p>
          <a:p>
            <a:pPr lvl="2" indent="-228600"/>
            <a:r>
              <a:rPr lang="zh-CN" altLang="en-US" dirty="0"/>
              <a:t>第三级</a:t>
            </a:r>
          </a:p>
          <a:p>
            <a:pPr lvl="3" indent="-228600"/>
            <a:r>
              <a:rPr lang="zh-CN" altLang="en-US" dirty="0"/>
              <a:t>第四级</a:t>
            </a:r>
          </a:p>
          <a:p>
            <a:pPr lvl="4" indent="-228600"/>
            <a:r>
              <a:rPr lang="zh-CN" altLang="en-US" dirty="0"/>
              <a:t>第五级</a:t>
            </a:r>
          </a:p>
        </p:txBody>
      </p:sp>
      <p:sp>
        <p:nvSpPr>
          <p:cNvPr id="2052" name="日期占位符 2051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 b="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3" name="页脚占位符 2052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 b="0" noProof="1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4" name="灯片编号占位符 2053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 algn="r" eaLnBrk="1" fontAlgn="base" hangingPunct="1"/>
            <a:fld id="{9A0DB2DC-4C9A-4742-B13C-FB6460FD3503}" type="slidenum">
              <a:rPr lang="zh-CN" altLang="en-US" sz="1400" b="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algn="r" eaLnBrk="1" fontAlgn="base" hangingPunct="1"/>
              <a:t>‹#›</a:t>
            </a:fld>
            <a:endParaRPr lang="zh-CN" altLang="en-US" sz="1400" b="0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000" b="1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000" b="1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000" b="1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000" b="1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000" b="1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000" b="1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000" b="1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000" b="1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标题 51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4099" name="文本占位符 512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342900"/>
            <a:r>
              <a:rPr lang="zh-CN" altLang="en-US" dirty="0"/>
              <a:t>单击此处编辑母版文本样式</a:t>
            </a:r>
          </a:p>
          <a:p>
            <a:pPr lvl="1" indent="-285750"/>
            <a:r>
              <a:rPr lang="zh-CN" altLang="en-US" dirty="0"/>
              <a:t>第二级</a:t>
            </a:r>
          </a:p>
          <a:p>
            <a:pPr lvl="2" indent="-228600"/>
            <a:r>
              <a:rPr lang="zh-CN" altLang="en-US" dirty="0"/>
              <a:t>第三级</a:t>
            </a:r>
          </a:p>
          <a:p>
            <a:pPr lvl="3" indent="-228600"/>
            <a:r>
              <a:rPr lang="zh-CN" altLang="en-US" dirty="0"/>
              <a:t>第四级</a:t>
            </a:r>
          </a:p>
          <a:p>
            <a:pPr lvl="4" indent="-228600"/>
            <a:r>
              <a:rPr lang="zh-CN" altLang="en-US" dirty="0"/>
              <a:t>第五级</a:t>
            </a:r>
          </a:p>
        </p:txBody>
      </p:sp>
      <p:sp>
        <p:nvSpPr>
          <p:cNvPr id="5124" name="日期占位符 5123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 b="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25" name="页脚占位符 5124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 b="0" noProof="1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26" name="灯片编号占位符 512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 algn="r" eaLnBrk="1" fontAlgn="base" hangingPunct="1"/>
            <a:fld id="{9A0DB2DC-4C9A-4742-B13C-FB6460FD3503}" type="slidenum">
              <a:rPr lang="zh-CN" altLang="en-US" sz="1400" b="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algn="r" eaLnBrk="1" fontAlgn="base" hangingPunct="1"/>
              <a:t>‹#›</a:t>
            </a:fld>
            <a:endParaRPr lang="zh-CN" altLang="en-US" sz="1400" b="0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000" b="1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000" b="1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000" b="1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000" b="1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000" b="1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000" b="1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000" b="1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000" b="1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Microsoft_Office_Word_97_-_2003___3.doc"/><Relationship Id="rId5" Type="http://schemas.openxmlformats.org/officeDocument/2006/relationships/oleObject" Target="../embeddings/Microsoft_Office_Word_97_-_2003___2.doc"/><Relationship Id="rId4" Type="http://schemas.openxmlformats.org/officeDocument/2006/relationships/oleObject" Target="../embeddings/Microsoft_Office_Word_97_-_2003___1.doc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&#40065;&#28392;&#36874;.avi" TargetMode="Externa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Microsoft_Office_Word_97_-_2003___5.doc"/><Relationship Id="rId4" Type="http://schemas.openxmlformats.org/officeDocument/2006/relationships/oleObject" Target="../embeddings/Microsoft_Office_Word_97_-_2003___4.doc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oleObject" Target="file:///C:\Users\Administrator\Desktop\&#20849;&#35835;&#12298;&#40065;&#28392;&#36874;&#28418;&#27969;&#35760;&#12299;&#20132;&#27969;(&#38738;&#23707;&#24066;&#23810;&#23665;&#21306;&#21326;&#27004;&#28023;&#23572;&#24076;&#26395;&#23567;&#23398;&#23004;&#33395;20170102&#65289;&#23450;&#31295;\&#19982;&#28145;&#22323;&#20849;&#35835;&#23567;&#20249;&#20276;&#21512;&#20316;&#20889;&#23567;&#35828;.doc" TargetMode="Externa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Microsoft_Office_Word_97_-_2003___6.doc"/><Relationship Id="rId5" Type="http://schemas.openxmlformats.org/officeDocument/2006/relationships/image" Target="../media/image3.pn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oleObject" Target="file:///C:\Users\Administrator\Desktop\&#20849;&#35835;&#12298;&#40065;&#28392;&#36874;&#28418;&#27969;&#35760;&#12299;&#20132;&#27969;(&#38738;&#23707;&#24066;&#23810;&#23665;&#21306;&#21326;&#27004;&#28023;&#23572;&#24076;&#26395;&#23567;&#23398;&#23004;&#33395;20170102&#65289;&#23450;&#31295;\&#21326;&#27004;&#23567;&#23398;&#27605;&#21513;&#26112;%20&#38405;&#35835;&#25163;&#20876;.doc" TargetMode="Externa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11" Type="http://schemas.openxmlformats.org/officeDocument/2006/relationships/image" Target="../media/image44.jpeg"/><Relationship Id="rId5" Type="http://schemas.openxmlformats.org/officeDocument/2006/relationships/image" Target="../media/image39.jpeg"/><Relationship Id="rId10" Type="http://schemas.openxmlformats.org/officeDocument/2006/relationships/image" Target="../media/image43.jpeg"/><Relationship Id="rId4" Type="http://schemas.openxmlformats.org/officeDocument/2006/relationships/image" Target="../media/image38.jpeg"/><Relationship Id="rId9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10" Type="http://schemas.openxmlformats.org/officeDocument/2006/relationships/image" Target="../media/image3.png"/><Relationship Id="rId4" Type="http://schemas.openxmlformats.org/officeDocument/2006/relationships/image" Target="../media/image50.jpeg"/><Relationship Id="rId9" Type="http://schemas.openxmlformats.org/officeDocument/2006/relationships/oleObject" Target="../embeddings/Microsoft_Office_Excel_97-2003____7.xls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0.jpeg"/><Relationship Id="rId7" Type="http://schemas.openxmlformats.org/officeDocument/2006/relationships/image" Target="../media/image63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组合 7170"/>
          <p:cNvGrpSpPr/>
          <p:nvPr/>
        </p:nvGrpSpPr>
        <p:grpSpPr>
          <a:xfrm>
            <a:off x="144463" y="1125538"/>
            <a:ext cx="8842375" cy="1879600"/>
            <a:chOff x="0" y="0"/>
            <a:chExt cx="1896" cy="1113"/>
          </a:xfrm>
        </p:grpSpPr>
        <p:sp>
          <p:nvSpPr>
            <p:cNvPr id="7170" name="AutoShape 6" descr="草皮"/>
            <p:cNvSpPr/>
            <p:nvPr/>
          </p:nvSpPr>
          <p:spPr>
            <a:xfrm>
              <a:off x="0" y="0"/>
              <a:ext cx="1888" cy="1113"/>
            </a:xfrm>
            <a:prstGeom prst="roundRect">
              <a:avLst>
                <a:gd name="adj" fmla="val 16667"/>
              </a:avLst>
            </a:prstGeom>
            <a:pattFill prst="divot">
              <a:fgClr>
                <a:srgbClr val="CCCCFF"/>
              </a:fgClr>
              <a:bgClr>
                <a:srgbClr val="FFFFFF"/>
              </a:bgClr>
            </a:pattFill>
            <a:ln w="38100" cap="flat" cmpd="dbl">
              <a:solidFill>
                <a:srgbClr val="B2B2B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90000" tIns="46800" rIns="90000" bIns="46800" anchor="ctr"/>
            <a:lstStyle/>
            <a:p>
              <a:pPr lvl="0" indent="0" algn="ctr">
                <a:spcBef>
                  <a:spcPct val="50000"/>
                </a:spcBef>
                <a:buClr>
                  <a:srgbClr val="FF0000"/>
                </a:buClr>
                <a:buSzPct val="70000"/>
                <a:buFont typeface="Wingdings" panose="05000000000000000000" pitchFamily="2" charset="2"/>
                <a:buNone/>
              </a:pPr>
              <a:endParaRPr lang="zh-CN" altLang="en-US" i="1" dirty="0">
                <a:solidFill>
                  <a:schemeClr val="bg1"/>
                </a:solidFill>
                <a:latin typeface="Arial" panose="020B0604020202020204" pitchFamily="34" charset="0"/>
                <a:ea typeface="黑体" panose="02010600030101010101" pitchFamily="49" charset="-122"/>
              </a:endParaRPr>
            </a:p>
          </p:txBody>
        </p:sp>
        <p:sp>
          <p:nvSpPr>
            <p:cNvPr id="7171" name="Rectangle 9"/>
            <p:cNvSpPr/>
            <p:nvPr/>
          </p:nvSpPr>
          <p:spPr>
            <a:xfrm>
              <a:off x="64" y="72"/>
              <a:ext cx="1832" cy="960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90000" tIns="46800" rIns="90000" bIns="46800" anchor="t"/>
            <a:lstStyle/>
            <a:p>
              <a:pPr lvl="0" indent="0">
                <a:lnSpc>
                  <a:spcPct val="190000"/>
                </a:lnSpc>
                <a:buClr>
                  <a:srgbClr val="CC3300"/>
                </a:buClr>
                <a:buSzPct val="70000"/>
                <a:buFont typeface="Wingdings" panose="05000000000000000000" pitchFamily="2" charset="2"/>
                <a:buNone/>
              </a:pPr>
              <a:r>
                <a:rPr lang="zh-CN" altLang="en-US" sz="1600" dirty="0">
                  <a:solidFill>
                    <a:schemeClr val="bg1"/>
                  </a:solidFill>
                  <a:latin typeface="Tahoma" panose="020B0604030504040204" pitchFamily="34" charset="0"/>
                  <a:ea typeface="宋体" panose="02010600030101010101" pitchFamily="2" charset="-122"/>
                </a:rPr>
                <a:t>积极组织员工开展探望残疾人群、慰问聋哑儿童、关爱孤寡老人等扶弱势群体的公益活动。</a:t>
              </a:r>
            </a:p>
          </p:txBody>
        </p:sp>
      </p:grpSp>
      <p:sp>
        <p:nvSpPr>
          <p:cNvPr id="7174" name="矩形 7173"/>
          <p:cNvSpPr>
            <a:spLocks noRot="1"/>
          </p:cNvSpPr>
          <p:nvPr/>
        </p:nvSpPr>
        <p:spPr>
          <a:xfrm>
            <a:off x="-26987" y="1270000"/>
            <a:ext cx="8713788" cy="266382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indent="-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indent="-9144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indent="-1371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indent="-18288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indent="-1828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indent="-1828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indent="-1828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indent="-1828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anose="05000000000000000000" pitchFamily="2" charset="2"/>
              <a:buNone/>
              <a:defRPr/>
            </a:pPr>
            <a:r>
              <a:rPr kumimoji="0" lang="zh-CN" altLang="en-US" sz="2400" b="1" i="0" u="none" strike="noStrike" kern="1200" cap="none" spc="0" normalizeH="0" baseline="0" noProof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       </a:t>
            </a:r>
            <a:r>
              <a:rPr kumimoji="0" lang="zh-CN" altLang="en-US" sz="3600" b="1" i="0" u="none" strike="noStrike" kern="1200" cap="none" spc="0" normalizeH="0" baseline="0" noProof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共读</a:t>
            </a:r>
            <a:r>
              <a:rPr kumimoji="0" lang="zh-CN" altLang="en-US" sz="3600" b="1" i="0" u="none" strike="noStrike" kern="1200" cap="none" spc="0" normalizeH="0" baseline="0" noProof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ea typeface="宋体" panose="02010600030101010101" pitchFamily="2" charset="-122"/>
                <a:cs typeface="+mn-cs"/>
              </a:rPr>
              <a:t>《鲁滨逊漂流记》</a:t>
            </a:r>
            <a:r>
              <a:rPr kumimoji="0" lang="zh-CN" altLang="en-US" sz="360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ea typeface="宋体" panose="02010600030101010101" pitchFamily="2" charset="-122"/>
                <a:cs typeface="+mn-cs"/>
              </a:rPr>
              <a:t>   </a:t>
            </a:r>
            <a:r>
              <a:rPr kumimoji="0" lang="zh-CN" altLang="en-US" sz="3600" b="1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ea typeface="宋体" panose="02010600030101010101" pitchFamily="2" charset="-122"/>
                <a:cs typeface="+mn-cs"/>
              </a:rPr>
              <a:t>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anose="05000000000000000000" pitchFamily="2" charset="2"/>
              <a:buNone/>
              <a:defRPr/>
            </a:pPr>
            <a:r>
              <a:rPr kumimoji="0" lang="zh-CN" altLang="en-US" sz="2400" b="1" i="0" u="none" strike="noStrike" kern="1200" cap="none" spc="0" normalizeH="0" baseline="0" noProof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      </a:t>
            </a:r>
            <a:r>
              <a:rPr kumimoji="0" lang="zh-CN" altLang="en-US" sz="2000" b="1" i="0" u="none" strike="noStrike" kern="1200" cap="none" spc="0" normalizeH="0" baseline="0" noProof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青岛市崂山区华楼海尔希望小学   姜艳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anose="05000000000000000000" pitchFamily="2" charset="2"/>
              <a:buNone/>
              <a:defRPr/>
            </a:pPr>
            <a:r>
              <a:rPr kumimoji="0" lang="zh-CN" altLang="en-US" sz="2000" b="1" i="0" u="none" strike="noStrike" kern="1200" cap="none" spc="0" normalizeH="0" baseline="0" noProof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        201</a:t>
            </a:r>
            <a:r>
              <a:rPr kumimoji="0" lang="en-US" altLang="zh-CN" sz="2000" b="1" i="0" u="none" strike="noStrike" kern="1200" cap="none" spc="0" normalizeH="0" baseline="0" noProof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7</a:t>
            </a:r>
            <a:r>
              <a:rPr kumimoji="0" lang="zh-CN" altLang="en-US" sz="2000" b="1" i="0" u="none" strike="noStrike" kern="1200" cap="none" spc="0" normalizeH="0" baseline="0" noProof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年</a:t>
            </a:r>
            <a:r>
              <a:rPr kumimoji="0" lang="zh-CN" altLang="zh-CN" sz="2000" b="1" i="0" u="none" strike="noStrike" kern="1200" cap="none" spc="0" normalizeH="0" baseline="0" noProof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</a:t>
            </a:r>
            <a:r>
              <a:rPr kumimoji="0" lang="zh-CN" altLang="en-US" sz="2000" b="1" i="0" u="none" strike="noStrike" kern="1200" cap="none" spc="0" normalizeH="0" baseline="0" noProof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月</a:t>
            </a:r>
          </a:p>
        </p:txBody>
      </p:sp>
      <p:sp>
        <p:nvSpPr>
          <p:cNvPr id="7173" name="直接连接符 7174"/>
          <p:cNvSpPr/>
          <p:nvPr/>
        </p:nvSpPr>
        <p:spPr>
          <a:xfrm>
            <a:off x="179388" y="3284538"/>
            <a:ext cx="2808287" cy="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" name="直接连接符 7175"/>
          <p:cNvSpPr/>
          <p:nvPr/>
        </p:nvSpPr>
        <p:spPr>
          <a:xfrm>
            <a:off x="395288" y="3357563"/>
            <a:ext cx="2808287" cy="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175" name="直接连接符 7176"/>
          <p:cNvSpPr/>
          <p:nvPr/>
        </p:nvSpPr>
        <p:spPr>
          <a:xfrm>
            <a:off x="6011863" y="6742113"/>
            <a:ext cx="2808287" cy="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176" name="直接连接符 7177"/>
          <p:cNvSpPr/>
          <p:nvPr/>
        </p:nvSpPr>
        <p:spPr>
          <a:xfrm>
            <a:off x="5724525" y="6669088"/>
            <a:ext cx="2808288" cy="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7180" name="内容占位符 7179" descr="图片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0888" y="3284538"/>
            <a:ext cx="4533900" cy="3457575"/>
          </a:xfrm>
          <a:ln/>
        </p:spPr>
      </p:pic>
      <p:pic>
        <p:nvPicPr>
          <p:cNvPr id="7178" name="图片 7178" descr="未标题-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225" y="246063"/>
            <a:ext cx="647700" cy="638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177925" y="564760"/>
            <a:ext cx="7966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0070C0"/>
                </a:solidFill>
                <a:latin typeface="+mj-ea"/>
                <a:ea typeface="+mj-ea"/>
              </a:rPr>
              <a:t>中国教育发展基金会</a:t>
            </a:r>
            <a:r>
              <a:rPr lang="en-US" altLang="zh-CN" dirty="0" smtClean="0">
                <a:solidFill>
                  <a:srgbClr val="0070C0"/>
                </a:solidFill>
                <a:latin typeface="+mj-ea"/>
                <a:ea typeface="+mj-ea"/>
              </a:rPr>
              <a:t>——</a:t>
            </a:r>
            <a:r>
              <a:rPr lang="zh-CN" altLang="en-US" dirty="0" smtClean="0">
                <a:solidFill>
                  <a:srgbClr val="0070C0"/>
                </a:solidFill>
                <a:latin typeface="+mj-ea"/>
                <a:ea typeface="+mj-ea"/>
              </a:rPr>
              <a:t>“戴尔互联创未来”项目</a:t>
            </a:r>
            <a:endParaRPr lang="zh-CN" altLang="en-US" dirty="0">
              <a:solidFill>
                <a:srgbClr val="0070C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右箭头 15361">
            <a:hlinkClick r:id="rId2" action="ppaction://hlinksldjump"/>
          </p:cNvPr>
          <p:cNvSpPr/>
          <p:nvPr/>
        </p:nvSpPr>
        <p:spPr>
          <a:xfrm>
            <a:off x="0" y="1341438"/>
            <a:ext cx="9144000" cy="4824412"/>
          </a:xfrm>
          <a:prstGeom prst="rightArrow">
            <a:avLst>
              <a:gd name="adj1" fmla="val 79305"/>
              <a:gd name="adj2" fmla="val 46892"/>
            </a:avLst>
          </a:prstGeom>
          <a:gradFill rotWithShape="1">
            <a:gsLst>
              <a:gs pos="0">
                <a:srgbClr val="FCFCFC"/>
              </a:gs>
              <a:gs pos="100000">
                <a:srgbClr val="996600"/>
              </a:gs>
            </a:gsLst>
            <a:lin ang="0" scaled="1"/>
            <a:tileRect/>
          </a:gradFill>
          <a:ln w="9525">
            <a:noFill/>
          </a:ln>
        </p:spPr>
        <p:txBody>
          <a:bodyPr wrap="none" lIns="58330" tIns="29165" rIns="58330" bIns="29165" anchor="ctr"/>
          <a:lstStyle/>
          <a:p>
            <a:pPr lvl="0" indent="0" algn="ctr" defTabSz="815975"/>
            <a:endParaRPr lang="zh-CN" altLang="en-US" sz="1600" b="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5363" name="圆角矩形 15362"/>
          <p:cNvSpPr/>
          <p:nvPr/>
        </p:nvSpPr>
        <p:spPr>
          <a:xfrm>
            <a:off x="971749" y="2489038"/>
            <a:ext cx="6231745" cy="485214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996633"/>
              </a:gs>
              <a:gs pos="100000">
                <a:srgbClr val="472F18"/>
              </a:gs>
            </a:gsLst>
            <a:lin ang="5400000" scaled="1"/>
            <a:tileRect/>
          </a:gradFill>
          <a:ln w="254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81661" tIns="40831" rIns="81661" bIns="40831" anchor="ctr"/>
          <a:lstStyle/>
          <a:p>
            <a:pPr lvl="0" indent="0" algn="ctr" defTabSz="815975" eaLnBrk="0" hangingPunct="0"/>
            <a:r>
              <a:rPr lang="zh-CN" altLang="en-US" sz="28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第一阶段：围绕“内容”交流</a:t>
            </a:r>
          </a:p>
        </p:txBody>
      </p:sp>
      <p:sp>
        <p:nvSpPr>
          <p:cNvPr id="15364" name="圆角矩形 15363"/>
          <p:cNvSpPr>
            <a:spLocks noChangeArrowheads="1"/>
          </p:cNvSpPr>
          <p:nvPr/>
        </p:nvSpPr>
        <p:spPr bwMode="auto">
          <a:xfrm>
            <a:off x="610378" y="3484166"/>
            <a:ext cx="7238222" cy="538956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3B3B3B"/>
              </a:gs>
              <a:gs pos="50000">
                <a:srgbClr val="808080">
                  <a:alpha val="87999"/>
                </a:srgbClr>
              </a:gs>
              <a:gs pos="100000">
                <a:srgbClr val="3B3B3B"/>
              </a:gs>
            </a:gsLst>
            <a:lin ang="5400000" scaled="1"/>
          </a:gradFill>
          <a:ln w="25400">
            <a:solidFill>
              <a:schemeClr val="bg1"/>
            </a:solidFill>
            <a:round/>
          </a:ln>
        </p:spPr>
        <p:txBody>
          <a:bodyPr wrap="none" lIns="81661" tIns="40831" rIns="81661" bIns="40831" anchor="ctr"/>
          <a:lstStyle>
            <a:lvl1pPr defTabSz="815975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defTabSz="815975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defTabSz="815975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815975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defTabSz="815975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defTabSz="8159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defTabSz="8159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defTabSz="8159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defTabSz="8159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815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第二阶段：品味经典语句，交流读书摘记</a:t>
            </a:r>
          </a:p>
        </p:txBody>
      </p:sp>
      <p:sp>
        <p:nvSpPr>
          <p:cNvPr id="15365" name="圆角矩形 15364"/>
          <p:cNvSpPr/>
          <p:nvPr/>
        </p:nvSpPr>
        <p:spPr>
          <a:xfrm>
            <a:off x="971750" y="4545077"/>
            <a:ext cx="6231745" cy="504035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593B00"/>
              </a:gs>
              <a:gs pos="50000">
                <a:srgbClr val="C08000"/>
              </a:gs>
              <a:gs pos="100000">
                <a:srgbClr val="593B00"/>
              </a:gs>
            </a:gsLst>
            <a:lin ang="5400000" scaled="1"/>
            <a:tileRect/>
          </a:gradFill>
          <a:ln w="254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81661" tIns="40831" rIns="81661" bIns="40831" anchor="ctr"/>
          <a:lstStyle/>
          <a:p>
            <a:pPr lvl="0" indent="0" algn="ctr" defTabSz="815975" eaLnBrk="0" hangingPunct="0"/>
            <a:r>
              <a:rPr lang="zh-CN" altLang="en-US" sz="28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第三阶段：围绕“主题”交流</a:t>
            </a:r>
          </a:p>
        </p:txBody>
      </p:sp>
      <p:pic>
        <p:nvPicPr>
          <p:cNvPr id="16390" name="图片 7178" descr="未标题-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8" y="220663"/>
            <a:ext cx="647700" cy="638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10245"/>
          <p:cNvSpPr txBox="1"/>
          <p:nvPr/>
        </p:nvSpPr>
        <p:spPr>
          <a:xfrm>
            <a:off x="1331775" y="488950"/>
            <a:ext cx="4392305" cy="5847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/>
            <a:r>
              <a:rPr lang="zh-CN" altLang="en-US" sz="3200" dirty="0" smtClean="0">
                <a:solidFill>
                  <a:srgbClr val="0000FF"/>
                </a:solidFill>
              </a:rPr>
              <a:t>四、全班共读交流</a:t>
            </a:r>
            <a:endParaRPr lang="zh-CN" altLang="en-US" sz="32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animBg="1"/>
      <p:bldP spid="15363" grpId="0" bldLvl="0" animBg="1"/>
      <p:bldP spid="1536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矩形 16385"/>
          <p:cNvSpPr/>
          <p:nvPr/>
        </p:nvSpPr>
        <p:spPr>
          <a:xfrm>
            <a:off x="323850" y="1973263"/>
            <a:ext cx="8351838" cy="3292475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lstStyle/>
          <a:p>
            <a:pPr lvl="0" indent="406400">
              <a:lnSpc>
                <a:spcPct val="125000"/>
              </a:lnSpc>
            </a:pPr>
            <a:r>
              <a:rPr lang="en-US" altLang="zh-CN" sz="2800" dirty="0">
                <a:solidFill>
                  <a:srgbClr val="66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1.</a:t>
            </a:r>
            <a:r>
              <a:rPr lang="zh-CN" altLang="en-US" sz="2800" dirty="0">
                <a:solidFill>
                  <a:srgbClr val="66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印象最深的情节</a:t>
            </a:r>
          </a:p>
          <a:p>
            <a:pPr lvl="0" indent="406400">
              <a:lnSpc>
                <a:spcPct val="125000"/>
              </a:lnSpc>
            </a:pPr>
            <a:endParaRPr lang="zh-CN" altLang="en-US" sz="2800" dirty="0">
              <a:solidFill>
                <a:srgbClr val="6633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0" indent="406400">
              <a:lnSpc>
                <a:spcPct val="125000"/>
              </a:lnSpc>
            </a:pPr>
            <a:r>
              <a:rPr lang="en-US" altLang="zh-CN" sz="2800" dirty="0">
                <a:solidFill>
                  <a:srgbClr val="66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2.</a:t>
            </a:r>
            <a:r>
              <a:rPr lang="zh-CN" altLang="en-US" sz="2800" dirty="0">
                <a:solidFill>
                  <a:srgbClr val="66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与书中人物的对比</a:t>
            </a:r>
          </a:p>
          <a:p>
            <a:pPr lvl="0" indent="406400">
              <a:lnSpc>
                <a:spcPct val="125000"/>
              </a:lnSpc>
            </a:pPr>
            <a:endParaRPr lang="zh-CN" altLang="en-US" sz="2800" dirty="0">
              <a:solidFill>
                <a:srgbClr val="6633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0" indent="406400">
              <a:lnSpc>
                <a:spcPct val="125000"/>
              </a:lnSpc>
            </a:pPr>
            <a:r>
              <a:rPr lang="zh-CN" altLang="en-US" sz="2800" dirty="0">
                <a:solidFill>
                  <a:srgbClr val="66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3.人物精神品质的解析</a:t>
            </a:r>
          </a:p>
          <a:p>
            <a:pPr lvl="0" indent="406400">
              <a:lnSpc>
                <a:spcPct val="125000"/>
              </a:lnSpc>
            </a:pPr>
            <a:endParaRPr lang="zh-CN" altLang="en-US" sz="2800" dirty="0">
              <a:solidFill>
                <a:srgbClr val="6633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7410" name="文本框 16387"/>
          <p:cNvSpPr txBox="1"/>
          <p:nvPr/>
        </p:nvSpPr>
        <p:spPr>
          <a:xfrm>
            <a:off x="1214438" y="228600"/>
            <a:ext cx="7627937" cy="57943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vl="0" indent="0"/>
            <a:r>
              <a:rPr lang="zh-CN" altLang="en-US" sz="3200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第一阶段</a:t>
            </a:r>
            <a:r>
              <a:rPr lang="zh-CN" altLang="en-US" sz="320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：围绕“内容”交</a:t>
            </a:r>
            <a:r>
              <a:rPr lang="zh-CN" altLang="en-US" sz="3200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流</a:t>
            </a:r>
          </a:p>
        </p:txBody>
      </p:sp>
      <p:pic>
        <p:nvPicPr>
          <p:cNvPr id="17411" name="图片 7178" descr="未标题-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63" y="169863"/>
            <a:ext cx="647700" cy="638175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17412" name="对象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130902063"/>
              </p:ext>
            </p:extLst>
          </p:nvPr>
        </p:nvGraphicFramePr>
        <p:xfrm>
          <a:off x="4013200" y="1779588"/>
          <a:ext cx="1685925" cy="833437"/>
        </p:xfrm>
        <a:graphic>
          <a:graphicData uri="http://schemas.openxmlformats.org/presentationml/2006/ole">
            <p:oleObj spid="_x0000_s3191" name="Document" showAsIcon="1" r:id="rId4" imgW="971550" imgH="571500" progId="Word.Document.8">
              <p:embed/>
            </p:oleObj>
          </a:graphicData>
        </a:graphic>
      </p:graphicFrame>
      <p:graphicFrame>
        <p:nvGraphicFramePr>
          <p:cNvPr id="17413" name="对象 4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073350288"/>
              </p:ext>
            </p:extLst>
          </p:nvPr>
        </p:nvGraphicFramePr>
        <p:xfrm>
          <a:off x="4689475" y="2771775"/>
          <a:ext cx="1493838" cy="889000"/>
        </p:xfrm>
        <a:graphic>
          <a:graphicData uri="http://schemas.openxmlformats.org/presentationml/2006/ole">
            <p:oleObj spid="_x0000_s3192" name="Document" showAsIcon="1" r:id="rId5" imgW="971550" imgH="571500" progId="Word.Document.8">
              <p:embed/>
            </p:oleObj>
          </a:graphicData>
        </a:graphic>
      </p:graphicFrame>
      <p:graphicFrame>
        <p:nvGraphicFramePr>
          <p:cNvPr id="17414" name="对象 5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404419702"/>
              </p:ext>
            </p:extLst>
          </p:nvPr>
        </p:nvGraphicFramePr>
        <p:xfrm>
          <a:off x="5121275" y="3860800"/>
          <a:ext cx="1670050" cy="930275"/>
        </p:xfrm>
        <a:graphic>
          <a:graphicData uri="http://schemas.openxmlformats.org/presentationml/2006/ole">
            <p:oleObj spid="_x0000_s3193" name="Document" showAsIcon="1" r:id="rId6" imgW="971550" imgH="571500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  <p:bldP spid="1638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矩形 17410"/>
          <p:cNvSpPr/>
          <p:nvPr/>
        </p:nvSpPr>
        <p:spPr>
          <a:xfrm>
            <a:off x="1116013" y="260350"/>
            <a:ext cx="8135937" cy="57943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vl="0" indent="0"/>
            <a:r>
              <a:rPr lang="zh-CN" altLang="en-US" sz="320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第二阶段：品味经典语句，交流读书摘记</a:t>
            </a:r>
          </a:p>
        </p:txBody>
      </p:sp>
      <p:sp>
        <p:nvSpPr>
          <p:cNvPr id="17413" name="矩形 17413"/>
          <p:cNvSpPr>
            <a:spLocks noGrp="1"/>
          </p:cNvSpPr>
          <p:nvPr/>
        </p:nvSpPr>
        <p:spPr>
          <a:xfrm>
            <a:off x="34925" y="1557338"/>
            <a:ext cx="8970963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6000" b="1" i="0" u="none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.</a:t>
            </a:r>
            <a:r>
              <a:rPr kumimoji="0" lang="en-US" altLang="zh-CN" sz="36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_GB2312" panose="02010609030101010101" pitchFamily="1" charset="-122"/>
                <a:ea typeface="楷体_GB2312" panose="02010609030101010101" pitchFamily="1" charset="-122"/>
                <a:cs typeface="+mn-ea"/>
              </a:rPr>
              <a:t>  </a:t>
            </a:r>
            <a:r>
              <a:rPr lang="en-US" altLang="zh-CN" sz="3600" noProof="1">
                <a:latin typeface="楷体_GB2312" panose="02010609030101010101" pitchFamily="1" charset="-122"/>
                <a:ea typeface="楷体_GB2312" panose="02010609030101010101" pitchFamily="1" charset="-122"/>
                <a:cs typeface="+mn-ea"/>
              </a:rPr>
              <a:t> </a:t>
            </a:r>
            <a:r>
              <a:rPr kumimoji="0" lang="zh-CN" altLang="en-US" sz="2400" b="1" i="0" u="none" strike="noStrike" kern="1200" cap="none" spc="0" normalizeH="0" baseline="0" noProof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ea"/>
                <a:ea typeface="+mn-ea"/>
                <a:cs typeface="+mn-ea"/>
              </a:rPr>
              <a:t>我们</a:t>
            </a:r>
            <a:r>
              <a:rPr kumimoji="0" lang="zh-CN" altLang="en-US" sz="2400" b="1" i="0" u="none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ea"/>
                <a:ea typeface="+mn-ea"/>
                <a:cs typeface="+mn-ea"/>
              </a:rPr>
              <a:t>老是感到缺少什么东西而不满足，是因为我们对已经得到的东西缺少感激之情。</a:t>
            </a:r>
            <a:endParaRPr kumimoji="0" lang="zh-CN" altLang="en-US" sz="2400" b="1" i="0" u="none" strike="noStrike" kern="1200" cap="none" spc="0" normalizeH="0" baseline="0" noProof="1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6000" b="1" i="0" u="none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ea"/>
                <a:ea typeface="+mn-ea"/>
                <a:cs typeface="+mn-ea"/>
                <a:sym typeface="+mn-ea"/>
              </a:rPr>
              <a:t>.</a:t>
            </a:r>
            <a:r>
              <a:rPr kumimoji="0" lang="zh-CN" altLang="en-US" sz="2400" b="1" i="0" u="none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ea"/>
                <a:ea typeface="+mn-ea"/>
                <a:cs typeface="+mn-ea"/>
              </a:rPr>
              <a:t>  一个人只是呆呆地坐着，空想着自己所得不到的东西，是没有用的。</a:t>
            </a:r>
            <a:endParaRPr kumimoji="0" lang="zh-CN" altLang="en-US" sz="2400" b="1" i="0" u="none" strike="noStrike" kern="1200" cap="none" spc="0" normalizeH="0" baseline="0" noProof="1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6000" b="1" i="0" u="none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ea"/>
                <a:ea typeface="+mn-ea"/>
                <a:cs typeface="+mn-ea"/>
                <a:sym typeface="+mn-ea"/>
              </a:rPr>
              <a:t>.</a:t>
            </a:r>
            <a:r>
              <a:rPr kumimoji="0" lang="zh-CN" altLang="en-US" sz="2400" b="1" i="0" u="none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ea"/>
                <a:ea typeface="+mn-ea"/>
                <a:cs typeface="+mn-ea"/>
              </a:rPr>
              <a:t>  我已学会多看看自己生活中的光明面，少看看生活中的黑暗面；多想想自己所得到的享受，少想想所缺乏的东西。这种态度使我内心感到由衷安慰。</a:t>
            </a:r>
            <a:endParaRPr kumimoji="0" lang="zh-CN" altLang="en-US" sz="2400" b="1" i="0" u="none" strike="noStrike" kern="1200" cap="none" spc="0" normalizeH="0" baseline="0" noProof="1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zh-CN" altLang="en-US" sz="2800" b="1" i="0" u="none" strike="noStrike" kern="1200" cap="none" spc="0" normalizeH="0" baseline="0" noProof="1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楷体_GB2312" panose="02010609030101010101" pitchFamily="1" charset="-122"/>
              <a:ea typeface="楷体_GB2312" panose="02010609030101010101" pitchFamily="1" charset="-122"/>
              <a:cs typeface="+mn-cs"/>
            </a:endParaRPr>
          </a:p>
        </p:txBody>
      </p:sp>
      <p:sp>
        <p:nvSpPr>
          <p:cNvPr id="18437" name="任意多边形 17414">
            <a:hlinkClick r:id="rId2" action="ppaction://hlinkfile"/>
          </p:cNvPr>
          <p:cNvSpPr/>
          <p:nvPr/>
        </p:nvSpPr>
        <p:spPr>
          <a:xfrm>
            <a:off x="755650" y="1412875"/>
            <a:ext cx="792163" cy="431800"/>
          </a:xfrm>
          <a:custGeom>
            <a:avLst/>
            <a:gdLst/>
            <a:ahLst/>
            <a:cxnLst>
              <a:cxn ang="0">
                <a:pos x="14606679" y="873995"/>
              </a:cxn>
              <a:cxn ang="0">
                <a:pos x="12125155" y="291725"/>
              </a:cxn>
              <a:cxn ang="0">
                <a:pos x="7283169" y="0"/>
              </a:cxn>
              <a:cxn ang="0">
                <a:pos x="2645604" y="521518"/>
              </a:cxn>
              <a:cxn ang="0">
                <a:pos x="325484" y="1686439"/>
              </a:cxn>
              <a:cxn ang="0">
                <a:pos x="773386" y="3035994"/>
              </a:cxn>
              <a:cxn ang="0">
                <a:pos x="14606679" y="8632002"/>
              </a:cxn>
              <a:cxn ang="0">
                <a:pos x="28238227" y="3035994"/>
              </a:cxn>
              <a:cxn ang="0">
                <a:pos x="28890551" y="1686439"/>
              </a:cxn>
              <a:cxn ang="0">
                <a:pos x="26404993" y="521518"/>
              </a:cxn>
              <a:cxn ang="0">
                <a:pos x="21889848" y="0"/>
              </a:cxn>
              <a:cxn ang="0">
                <a:pos x="17088203" y="291725"/>
              </a:cxn>
              <a:cxn ang="0">
                <a:pos x="14606679" y="873995"/>
              </a:cxn>
            </a:cxnLst>
            <a:rect l="0" t="0" r="0" b="0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18438" name="图片 7178" descr="未标题-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13" y="201613"/>
            <a:ext cx="647700" cy="6381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文本框 18433"/>
          <p:cNvSpPr txBox="1"/>
          <p:nvPr/>
        </p:nvSpPr>
        <p:spPr>
          <a:xfrm>
            <a:off x="1258888" y="260350"/>
            <a:ext cx="5976937" cy="568325"/>
          </a:xfrm>
          <a:prstGeom prst="rect">
            <a:avLst/>
          </a:prstGeom>
          <a:noFill/>
          <a:ln w="9525">
            <a:noFill/>
          </a:ln>
        </p:spPr>
        <p:txBody>
          <a:bodyPr lIns="81661" tIns="40831" rIns="81661" bIns="40831" anchor="t">
            <a:spAutoFit/>
          </a:bodyPr>
          <a:lstStyle/>
          <a:p>
            <a:pPr lvl="0" indent="0" defTabSz="815975">
              <a:spcBef>
                <a:spcPct val="50000"/>
              </a:spcBef>
            </a:pPr>
            <a:r>
              <a:rPr lang="zh-CN" altLang="en-US" sz="320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第三阶段：围绕“主题”交流</a:t>
            </a:r>
          </a:p>
        </p:txBody>
      </p:sp>
      <p:sp>
        <p:nvSpPr>
          <p:cNvPr id="19458" name="流程图: 可选过程 18435"/>
          <p:cNvSpPr>
            <a:spLocks noChangeArrowheads="1"/>
          </p:cNvSpPr>
          <p:nvPr/>
        </p:nvSpPr>
        <p:spPr bwMode="auto">
          <a:xfrm>
            <a:off x="1116013" y="2262188"/>
            <a:ext cx="2260600" cy="735013"/>
          </a:xfrm>
          <a:prstGeom prst="flowChartAlternateProcess">
            <a:avLst/>
          </a:prstGeom>
          <a:gradFill rotWithShape="1">
            <a:gsLst>
              <a:gs pos="0">
                <a:srgbClr val="CC9900"/>
              </a:gs>
              <a:gs pos="50000">
                <a:schemeClr val="bg1"/>
              </a:gs>
              <a:gs pos="100000">
                <a:srgbClr val="CC99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关于生存</a:t>
            </a:r>
          </a:p>
        </p:txBody>
      </p:sp>
      <p:sp>
        <p:nvSpPr>
          <p:cNvPr id="19459" name="流程图: 可选过程 18436"/>
          <p:cNvSpPr>
            <a:spLocks noChangeArrowheads="1"/>
          </p:cNvSpPr>
          <p:nvPr/>
        </p:nvSpPr>
        <p:spPr bwMode="auto">
          <a:xfrm>
            <a:off x="1116013" y="4783138"/>
            <a:ext cx="2317750" cy="735013"/>
          </a:xfrm>
          <a:prstGeom prst="flowChartAlternateProcess">
            <a:avLst/>
          </a:prstGeom>
          <a:gradFill rotWithShape="1">
            <a:gsLst>
              <a:gs pos="0">
                <a:srgbClr val="CC9900"/>
              </a:gs>
              <a:gs pos="50000">
                <a:schemeClr val="bg1"/>
              </a:gs>
              <a:gs pos="100000">
                <a:srgbClr val="CC99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关于梦想</a:t>
            </a:r>
          </a:p>
        </p:txBody>
      </p:sp>
      <p:pic>
        <p:nvPicPr>
          <p:cNvPr id="19460" name="图片 7178" descr="未标题-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13" y="190500"/>
            <a:ext cx="647700" cy="638175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19461" name="对象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732722360"/>
              </p:ext>
            </p:extLst>
          </p:nvPr>
        </p:nvGraphicFramePr>
        <p:xfrm>
          <a:off x="4548188" y="2262188"/>
          <a:ext cx="1744662" cy="1027112"/>
        </p:xfrm>
        <a:graphic>
          <a:graphicData uri="http://schemas.openxmlformats.org/presentationml/2006/ole">
            <p:oleObj spid="_x0000_s4171" name="Document" showAsIcon="1" r:id="rId4" imgW="971640" imgH="571680" progId="Word.Document.8">
              <p:embed/>
            </p:oleObj>
          </a:graphicData>
        </a:graphic>
      </p:graphicFrame>
      <p:graphicFrame>
        <p:nvGraphicFramePr>
          <p:cNvPr id="19462" name="对象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673786155"/>
              </p:ext>
            </p:extLst>
          </p:nvPr>
        </p:nvGraphicFramePr>
        <p:xfrm>
          <a:off x="4548188" y="4622800"/>
          <a:ext cx="1792287" cy="1054100"/>
        </p:xfrm>
        <a:graphic>
          <a:graphicData uri="http://schemas.openxmlformats.org/presentationml/2006/ole">
            <p:oleObj spid="_x0000_s4172" name="Document" showAsIcon="1" r:id="rId5" imgW="971550" imgH="571500" progId="Word.Document.8">
              <p:embed/>
            </p:oleObj>
          </a:graphicData>
        </a:graphic>
      </p:graphicFrame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7412" descr="IMG_20130620_1623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13" y="1127125"/>
            <a:ext cx="9069387" cy="56864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4578" name="组合 1"/>
          <p:cNvGrpSpPr>
            <a:grpSpLocks/>
          </p:cNvGrpSpPr>
          <p:nvPr/>
        </p:nvGrpSpPr>
        <p:grpSpPr bwMode="auto">
          <a:xfrm>
            <a:off x="657225" y="1892300"/>
            <a:ext cx="6378285" cy="3568481"/>
            <a:chOff x="520700" y="1848313"/>
            <a:chExt cx="6377626" cy="3568908"/>
          </a:xfrm>
        </p:grpSpPr>
        <p:sp>
          <p:nvSpPr>
            <p:cNvPr id="24" name="七角星 23"/>
            <p:cNvSpPr/>
            <p:nvPr/>
          </p:nvSpPr>
          <p:spPr bwMode="auto">
            <a:xfrm>
              <a:off x="2935038" y="2688201"/>
              <a:ext cx="2147665" cy="1983024"/>
            </a:xfrm>
            <a:prstGeom prst="star7">
              <a:avLst>
                <a:gd name="adj" fmla="val 33105"/>
                <a:gd name="hf" fmla="val 102572"/>
                <a:gd name="vf" fmla="val 105210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Tx/>
                <a:buNone/>
                <a:defRPr/>
              </a:pPr>
              <a:endParaRPr lang="zh-CN" altLang="en-US" sz="1050" b="0" baseline="-25000">
                <a:ea typeface="+mn-ea"/>
              </a:endParaRPr>
            </a:p>
          </p:txBody>
        </p:sp>
        <p:sp>
          <p:nvSpPr>
            <p:cNvPr id="24581" name="TextBox 9"/>
            <p:cNvSpPr txBox="1">
              <a:spLocks noChangeArrowheads="1"/>
            </p:cNvSpPr>
            <p:nvPr/>
          </p:nvSpPr>
          <p:spPr bwMode="auto">
            <a:xfrm>
              <a:off x="3253567" y="3441029"/>
              <a:ext cx="1146468" cy="379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2800" b="0"/>
                <a:t>写作训练</a:t>
              </a:r>
            </a:p>
          </p:txBody>
        </p:sp>
        <p:sp>
          <p:nvSpPr>
            <p:cNvPr id="24582" name="TextBox 4"/>
            <p:cNvSpPr txBox="1">
              <a:spLocks noChangeArrowheads="1"/>
            </p:cNvSpPr>
            <p:nvPr/>
          </p:nvSpPr>
          <p:spPr bwMode="auto">
            <a:xfrm rot="20383977">
              <a:off x="5170531" y="2781715"/>
              <a:ext cx="1415626" cy="461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r>
                <a:rPr lang="zh-CN" altLang="en-US" sz="2400" b="0" dirty="0">
                  <a:latin typeface="黑体" pitchFamily="49" charset="-122"/>
                  <a:ea typeface="黑体" pitchFamily="49" charset="-122"/>
                </a:rPr>
                <a:t>详略</a:t>
              </a:r>
              <a:r>
                <a:rPr lang="zh-CN" altLang="en-US" sz="2400" b="0" dirty="0" smtClean="0">
                  <a:latin typeface="黑体" pitchFamily="49" charset="-122"/>
                  <a:ea typeface="黑体" pitchFamily="49" charset="-122"/>
                </a:rPr>
                <a:t>安排</a:t>
              </a:r>
              <a:endParaRPr lang="en-US" altLang="zh-CN" sz="2400" b="0" dirty="0"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24583" name="TextBox 5"/>
            <p:cNvSpPr txBox="1">
              <a:spLocks noChangeArrowheads="1"/>
            </p:cNvSpPr>
            <p:nvPr/>
          </p:nvSpPr>
          <p:spPr bwMode="auto">
            <a:xfrm rot="675870">
              <a:off x="5482700" y="3970152"/>
              <a:ext cx="1415626" cy="461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r>
                <a:rPr lang="zh-CN" altLang="en-US" sz="2400" b="0" dirty="0">
                  <a:latin typeface="黑体" pitchFamily="49" charset="-122"/>
                  <a:ea typeface="黑体" pitchFamily="49" charset="-122"/>
                </a:rPr>
                <a:t>材料</a:t>
              </a:r>
              <a:r>
                <a:rPr lang="zh-CN" altLang="en-US" sz="2400" b="0" dirty="0" smtClean="0">
                  <a:latin typeface="黑体" pitchFamily="49" charset="-122"/>
                  <a:ea typeface="黑体" pitchFamily="49" charset="-122"/>
                </a:rPr>
                <a:t>选择</a:t>
              </a:r>
              <a:endParaRPr lang="en-US" altLang="zh-CN" sz="2400" b="0" dirty="0"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24584" name="TextBox 6"/>
            <p:cNvSpPr txBox="1">
              <a:spLocks noChangeArrowheads="1"/>
            </p:cNvSpPr>
            <p:nvPr/>
          </p:nvSpPr>
          <p:spPr bwMode="auto">
            <a:xfrm rot="940626">
              <a:off x="1289264" y="2676435"/>
              <a:ext cx="1415626" cy="461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r>
                <a:rPr lang="zh-CN" altLang="en-US" sz="2400" b="0" dirty="0">
                  <a:latin typeface="黑体" pitchFamily="49" charset="-122"/>
                  <a:ea typeface="黑体" pitchFamily="49" charset="-122"/>
                </a:rPr>
                <a:t>情节</a:t>
              </a:r>
              <a:r>
                <a:rPr lang="zh-CN" altLang="en-US" sz="2400" b="0" dirty="0" smtClean="0">
                  <a:latin typeface="黑体" pitchFamily="49" charset="-122"/>
                  <a:ea typeface="黑体" pitchFamily="49" charset="-122"/>
                </a:rPr>
                <a:t>铺垫</a:t>
              </a:r>
              <a:endParaRPr lang="en-US" altLang="zh-CN" sz="2400" b="0" dirty="0"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24585" name="矩形 8"/>
            <p:cNvSpPr>
              <a:spLocks noChangeArrowheads="1"/>
            </p:cNvSpPr>
            <p:nvPr/>
          </p:nvSpPr>
          <p:spPr bwMode="auto">
            <a:xfrm rot="20955599">
              <a:off x="520700" y="3922039"/>
              <a:ext cx="2952750" cy="461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r>
                <a:rPr lang="zh-CN" altLang="en-US" sz="2400" b="0" dirty="0" smtClean="0">
                  <a:latin typeface="黑体" pitchFamily="49" charset="-122"/>
                  <a:ea typeface="黑体" pitchFamily="49" charset="-122"/>
                </a:rPr>
                <a:t>缩写</a:t>
              </a:r>
              <a:endParaRPr lang="en-US" altLang="zh-CN" sz="2400" b="0" dirty="0"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24586" name="TextBox 10"/>
            <p:cNvSpPr txBox="1">
              <a:spLocks noChangeArrowheads="1"/>
            </p:cNvSpPr>
            <p:nvPr/>
          </p:nvSpPr>
          <p:spPr bwMode="auto">
            <a:xfrm rot="20187212">
              <a:off x="1093788" y="4583557"/>
              <a:ext cx="3856037" cy="784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r>
                <a:rPr lang="zh-CN" altLang="en-US" sz="2400" b="0" dirty="0">
                  <a:latin typeface="黑体" pitchFamily="49" charset="-122"/>
                  <a:ea typeface="黑体" pitchFamily="49" charset="-122"/>
                </a:rPr>
                <a:t>改写</a:t>
              </a:r>
              <a:endParaRPr lang="en-US" altLang="zh-CN" sz="2400" b="0" dirty="0">
                <a:latin typeface="黑体" pitchFamily="49" charset="-122"/>
                <a:ea typeface="黑体" pitchFamily="49" charset="-122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600" b="0" dirty="0"/>
            </a:p>
          </p:txBody>
        </p:sp>
        <p:sp>
          <p:nvSpPr>
            <p:cNvPr id="24587" name="TextBox 11"/>
            <p:cNvSpPr txBox="1">
              <a:spLocks noChangeArrowheads="1"/>
            </p:cNvSpPr>
            <p:nvPr/>
          </p:nvSpPr>
          <p:spPr bwMode="auto">
            <a:xfrm>
              <a:off x="3301419" y="1848313"/>
              <a:ext cx="1415626" cy="784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r>
                <a:rPr lang="zh-CN" altLang="en-US" sz="2400" b="0" dirty="0">
                  <a:latin typeface="黑体" pitchFamily="49" charset="-122"/>
                  <a:ea typeface="黑体" pitchFamily="49" charset="-122"/>
                </a:rPr>
                <a:t>写读后感</a:t>
              </a:r>
              <a:endParaRPr lang="en-US" altLang="zh-CN" sz="2400" b="0" dirty="0">
                <a:latin typeface="黑体" pitchFamily="49" charset="-122"/>
                <a:ea typeface="黑体" pitchFamily="49" charset="-122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600" b="0" dirty="0"/>
            </a:p>
          </p:txBody>
        </p:sp>
        <p:sp>
          <p:nvSpPr>
            <p:cNvPr id="24588" name="TextBox 24"/>
            <p:cNvSpPr txBox="1">
              <a:spLocks noChangeArrowheads="1"/>
            </p:cNvSpPr>
            <p:nvPr/>
          </p:nvSpPr>
          <p:spPr bwMode="auto">
            <a:xfrm rot="2589187">
              <a:off x="4497090" y="4955501"/>
              <a:ext cx="1415626" cy="461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r>
                <a:rPr lang="zh-CN" altLang="en-US" sz="2400" b="0" dirty="0">
                  <a:latin typeface="黑体" pitchFamily="49" charset="-122"/>
                  <a:ea typeface="黑体" pitchFamily="49" charset="-122"/>
                </a:rPr>
                <a:t>试写</a:t>
              </a:r>
              <a:r>
                <a:rPr lang="zh-CN" altLang="en-US" sz="2400" b="0" dirty="0" smtClean="0">
                  <a:latin typeface="黑体" pitchFamily="49" charset="-122"/>
                  <a:ea typeface="黑体" pitchFamily="49" charset="-122"/>
                </a:rPr>
                <a:t>小说</a:t>
              </a:r>
              <a:endParaRPr lang="en-US" altLang="zh-CN" sz="2400" b="0" dirty="0">
                <a:latin typeface="黑体" pitchFamily="49" charset="-122"/>
                <a:ea typeface="黑体" pitchFamily="49" charset="-122"/>
              </a:endParaRPr>
            </a:p>
          </p:txBody>
        </p:sp>
      </p:grpSp>
      <p:pic>
        <p:nvPicPr>
          <p:cNvPr id="14" name="图片 7178" descr="未标题-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488" y="220663"/>
            <a:ext cx="647700" cy="638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文本框 19457"/>
          <p:cNvSpPr txBox="1"/>
          <p:nvPr/>
        </p:nvSpPr>
        <p:spPr>
          <a:xfrm>
            <a:off x="1186523" y="220663"/>
            <a:ext cx="5400675" cy="574902"/>
          </a:xfrm>
          <a:prstGeom prst="rect">
            <a:avLst/>
          </a:prstGeom>
          <a:noFill/>
          <a:ln w="9525">
            <a:noFill/>
          </a:ln>
        </p:spPr>
        <p:txBody>
          <a:bodyPr lIns="81661" tIns="40831" rIns="81661" bIns="40831" anchor="t">
            <a:spAutoFit/>
          </a:bodyPr>
          <a:lstStyle/>
          <a:p>
            <a:pPr lvl="0" indent="0" defTabSz="815975">
              <a:spcBef>
                <a:spcPct val="50000"/>
              </a:spcBef>
            </a:pPr>
            <a:r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zh-CN" altLang="en-US" sz="3200" dirty="0" smtClean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读写结合</a:t>
            </a:r>
            <a:endParaRPr lang="zh-CN" altLang="en-US" sz="3200" dirty="0">
              <a:solidFill>
                <a:srgbClr val="0000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aphicFrame>
        <p:nvGraphicFramePr>
          <p:cNvPr id="2" name="对象 1">
            <a:hlinkClick r:id="" action="ppaction://ole?verb=1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19561197"/>
              </p:ext>
            </p:extLst>
          </p:nvPr>
        </p:nvGraphicFramePr>
        <p:xfrm>
          <a:off x="2476460" y="5592929"/>
          <a:ext cx="1487207" cy="1347782"/>
        </p:xfrm>
        <a:graphic>
          <a:graphicData uri="http://schemas.openxmlformats.org/presentationml/2006/ole">
            <p:oleObj spid="_x0000_s6192" name="Document" showAsIcon="1" r:id="rId6" imgW="914400" imgH="828720" progId="Word.Document.8">
              <p:embed/>
            </p:oleObj>
          </a:graphicData>
        </a:graphic>
      </p:graphicFrame>
      <p:graphicFrame>
        <p:nvGraphicFramePr>
          <p:cNvPr id="18" name="对象 17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114800" y="3014663"/>
          <a:ext cx="914400" cy="828675"/>
        </p:xfrm>
        <a:graphic>
          <a:graphicData uri="http://schemas.openxmlformats.org/presentationml/2006/ole">
            <p:oleObj spid="_x0000_s6194" name="Document" showAsIcon="1" r:id="rId7" imgW="914400" imgH="828720" progId="Word.Document.8">
              <p:link updateAutomatic="1"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36068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流程图: 可选过程 19459"/>
          <p:cNvSpPr/>
          <p:nvPr/>
        </p:nvSpPr>
        <p:spPr>
          <a:xfrm>
            <a:off x="7670800" y="2320925"/>
            <a:ext cx="935038" cy="2143125"/>
          </a:xfrm>
          <a:prstGeom prst="flowChartAlternateProcess">
            <a:avLst/>
          </a:prstGeom>
          <a:gradFill rotWithShape="1">
            <a:gsLst>
              <a:gs pos="0">
                <a:srgbClr val="FFFF00"/>
              </a:gs>
              <a:gs pos="50000">
                <a:srgbClr val="FFCCFF"/>
              </a:gs>
              <a:gs pos="100000">
                <a:srgbClr val="FFFF00"/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indent="0"/>
            <a:endParaRPr lang="zh-CN" altLang="en-US" sz="2400" dirty="0">
              <a:solidFill>
                <a:srgbClr val="663300"/>
              </a:solidFill>
              <a:latin typeface="Arial" panose="020B0604020202020204" pitchFamily="34" charset="0"/>
              <a:ea typeface="隶书" pitchFamily="49" charset="-122"/>
            </a:endParaRPr>
          </a:p>
        </p:txBody>
      </p:sp>
      <p:sp>
        <p:nvSpPr>
          <p:cNvPr id="20483" name="文本框 19460"/>
          <p:cNvSpPr txBox="1"/>
          <p:nvPr/>
        </p:nvSpPr>
        <p:spPr>
          <a:xfrm>
            <a:off x="7813675" y="2420938"/>
            <a:ext cx="792163" cy="20415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vl="0" indent="0"/>
            <a:r>
              <a:rPr lang="zh-CN" altLang="en-US" sz="3200" dirty="0">
                <a:solidFill>
                  <a:srgbClr val="6633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亲子共读</a:t>
            </a:r>
          </a:p>
        </p:txBody>
      </p:sp>
      <p:sp>
        <p:nvSpPr>
          <p:cNvPr id="20485" name="文本框 19462"/>
          <p:cNvSpPr txBox="1"/>
          <p:nvPr/>
        </p:nvSpPr>
        <p:spPr>
          <a:xfrm>
            <a:off x="323849" y="2305957"/>
            <a:ext cx="669925" cy="3616325"/>
          </a:xfrm>
          <a:prstGeom prst="rect">
            <a:avLst/>
          </a:prstGeom>
          <a:noFill/>
          <a:ln w="9525">
            <a:noFill/>
          </a:ln>
        </p:spPr>
        <p:txBody>
          <a:bodyPr vert="eaVert" anchor="t">
            <a:spAutoFit/>
          </a:bodyPr>
          <a:lstStyle/>
          <a:p>
            <a:pPr lvl="0" indent="0"/>
            <a:r>
              <a:rPr lang="zh-CN" altLang="en-US" sz="3200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我和妈妈一起读</a:t>
            </a:r>
          </a:p>
        </p:txBody>
      </p:sp>
      <p:pic>
        <p:nvPicPr>
          <p:cNvPr id="20486" name="图片 7178" descr="未标题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13" y="158750"/>
            <a:ext cx="647700" cy="638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15" descr="毕吉昀和妈妈共读《鲁宾逊漂流记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6748" y="2025196"/>
            <a:ext cx="5032965" cy="34886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文本框 10245"/>
          <p:cNvSpPr txBox="1"/>
          <p:nvPr/>
        </p:nvSpPr>
        <p:spPr>
          <a:xfrm>
            <a:off x="1331775" y="488950"/>
            <a:ext cx="4248295" cy="5847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/>
            <a:r>
              <a:rPr lang="zh-CN" altLang="en-US" sz="3200" dirty="0">
                <a:solidFill>
                  <a:srgbClr val="0000FF"/>
                </a:solidFill>
              </a:rPr>
              <a:t>五</a:t>
            </a:r>
            <a:r>
              <a:rPr lang="zh-CN" altLang="en-US" sz="3200" dirty="0" smtClean="0">
                <a:solidFill>
                  <a:srgbClr val="0000FF"/>
                </a:solidFill>
              </a:rPr>
              <a:t>、丰富多彩的活动</a:t>
            </a:r>
            <a:endParaRPr lang="zh-CN" altLang="en-US" sz="32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文本框 20484"/>
          <p:cNvSpPr txBox="1"/>
          <p:nvPr/>
        </p:nvSpPr>
        <p:spPr>
          <a:xfrm>
            <a:off x="7813675" y="2420938"/>
            <a:ext cx="792163" cy="17986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vl="0" indent="0"/>
            <a:r>
              <a:rPr lang="zh-CN" altLang="en-US" sz="2800" dirty="0">
                <a:solidFill>
                  <a:srgbClr val="6633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课堂交流</a:t>
            </a:r>
            <a:endParaRPr lang="zh-CN" altLang="en-US" sz="2800" b="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1507" name="图片 20485" descr="IMG_20130515_1012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013" y="3357563"/>
            <a:ext cx="5832475" cy="3287712"/>
          </a:xfrm>
          <a:prstGeom prst="rect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1508" name="图片 20486" descr="F:\语文\戴尔\鲁宾逊漂流记\IMG_20130515_102825.jpgIMG_20130515_1028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0" y="1196975"/>
            <a:ext cx="5111750" cy="2881313"/>
          </a:xfrm>
          <a:prstGeom prst="rect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1509" name="图片 7178" descr="未标题-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13" y="174625"/>
            <a:ext cx="647700" cy="638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10" name="流程图: 可选过程 19459"/>
          <p:cNvSpPr/>
          <p:nvPr/>
        </p:nvSpPr>
        <p:spPr>
          <a:xfrm>
            <a:off x="7651750" y="2320925"/>
            <a:ext cx="954088" cy="2143125"/>
          </a:xfrm>
          <a:prstGeom prst="flowChartAlternateProcess">
            <a:avLst/>
          </a:prstGeom>
          <a:gradFill rotWithShape="1">
            <a:gsLst>
              <a:gs pos="0">
                <a:srgbClr val="FFFF00"/>
              </a:gs>
              <a:gs pos="50000">
                <a:srgbClr val="FFCCFF"/>
              </a:gs>
              <a:gs pos="100000">
                <a:srgbClr val="FFFF00"/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indent="0" algn="ctr"/>
            <a:r>
              <a:rPr lang="zh-CN" altLang="en-US" sz="3200" dirty="0">
                <a:solidFill>
                  <a:srgbClr val="66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课</a:t>
            </a:r>
          </a:p>
          <a:p>
            <a:pPr lvl="0" indent="0" algn="ctr"/>
            <a:r>
              <a:rPr lang="zh-CN" altLang="en-US" sz="3200" dirty="0">
                <a:solidFill>
                  <a:srgbClr val="66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堂</a:t>
            </a:r>
          </a:p>
          <a:p>
            <a:pPr lvl="0" indent="0" algn="ctr"/>
            <a:r>
              <a:rPr lang="zh-CN" altLang="en-US" sz="3200" dirty="0">
                <a:solidFill>
                  <a:srgbClr val="66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交</a:t>
            </a:r>
          </a:p>
          <a:p>
            <a:pPr lvl="0" indent="0" algn="ctr"/>
            <a:r>
              <a:rPr lang="zh-CN" altLang="en-US" sz="3200" dirty="0">
                <a:solidFill>
                  <a:srgbClr val="66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流</a:t>
            </a:r>
          </a:p>
        </p:txBody>
      </p:sp>
      <p:sp>
        <p:nvSpPr>
          <p:cNvPr id="8" name="文本框 19457"/>
          <p:cNvSpPr txBox="1"/>
          <p:nvPr/>
        </p:nvSpPr>
        <p:spPr>
          <a:xfrm>
            <a:off x="1209674" y="203568"/>
            <a:ext cx="5400675" cy="574902"/>
          </a:xfrm>
          <a:prstGeom prst="rect">
            <a:avLst/>
          </a:prstGeom>
          <a:noFill/>
          <a:ln w="9525">
            <a:noFill/>
          </a:ln>
        </p:spPr>
        <p:txBody>
          <a:bodyPr lIns="81661" tIns="40831" rIns="81661" bIns="40831" anchor="t">
            <a:spAutoFit/>
          </a:bodyPr>
          <a:lstStyle/>
          <a:p>
            <a:pPr lvl="0" indent="0" defTabSz="815975">
              <a:spcBef>
                <a:spcPct val="50000"/>
              </a:spcBef>
            </a:pPr>
            <a:r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zh-CN" altLang="en-US" sz="3200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开展了各种形式的</a:t>
            </a:r>
            <a:r>
              <a:rPr lang="zh-CN" altLang="en-US" sz="3200" dirty="0" smtClean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活动</a:t>
            </a:r>
            <a:endParaRPr lang="zh-CN" altLang="en-US" sz="3200" dirty="0">
              <a:solidFill>
                <a:srgbClr val="0000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图片 21505" descr="IMG_20130620_1622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5538"/>
            <a:ext cx="9118600" cy="5616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1" name="图片 7178" descr="未标题-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58750"/>
            <a:ext cx="647700" cy="638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2" name="流程图: 可选过程 19459"/>
          <p:cNvSpPr/>
          <p:nvPr/>
        </p:nvSpPr>
        <p:spPr>
          <a:xfrm>
            <a:off x="7651750" y="2320925"/>
            <a:ext cx="954088" cy="2143125"/>
          </a:xfrm>
          <a:prstGeom prst="flowChartAlternateProcess">
            <a:avLst/>
          </a:prstGeom>
          <a:gradFill rotWithShape="1">
            <a:gsLst>
              <a:gs pos="0">
                <a:srgbClr val="FFFF00"/>
              </a:gs>
              <a:gs pos="50000">
                <a:srgbClr val="FFCCFF"/>
              </a:gs>
              <a:gs pos="100000">
                <a:srgbClr val="FFFF00"/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indent="0" algn="ctr"/>
            <a:r>
              <a:rPr lang="zh-CN" altLang="en-US" sz="3200" dirty="0">
                <a:solidFill>
                  <a:srgbClr val="66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手</a:t>
            </a:r>
          </a:p>
          <a:p>
            <a:pPr lvl="0" indent="0" algn="ctr"/>
            <a:r>
              <a:rPr lang="zh-CN" altLang="en-US" sz="3200" dirty="0">
                <a:solidFill>
                  <a:srgbClr val="66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抄</a:t>
            </a:r>
          </a:p>
          <a:p>
            <a:pPr lvl="0" indent="0" algn="ctr"/>
            <a:r>
              <a:rPr lang="zh-CN" altLang="en-US" sz="3200" dirty="0">
                <a:solidFill>
                  <a:srgbClr val="66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报</a:t>
            </a:r>
          </a:p>
        </p:txBody>
      </p:sp>
      <p:sp>
        <p:nvSpPr>
          <p:cNvPr id="6" name="文本框 19457"/>
          <p:cNvSpPr txBox="1"/>
          <p:nvPr/>
        </p:nvSpPr>
        <p:spPr>
          <a:xfrm>
            <a:off x="1209674" y="203568"/>
            <a:ext cx="5400675" cy="574902"/>
          </a:xfrm>
          <a:prstGeom prst="rect">
            <a:avLst/>
          </a:prstGeom>
          <a:noFill/>
          <a:ln w="9525">
            <a:noFill/>
          </a:ln>
        </p:spPr>
        <p:txBody>
          <a:bodyPr lIns="81661" tIns="40831" rIns="81661" bIns="40831" anchor="t">
            <a:spAutoFit/>
          </a:bodyPr>
          <a:lstStyle/>
          <a:p>
            <a:pPr lvl="0" indent="0" defTabSz="815975">
              <a:spcBef>
                <a:spcPct val="50000"/>
              </a:spcBef>
            </a:pPr>
            <a:r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zh-CN" altLang="en-US" sz="3200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开展了各种形式的</a:t>
            </a:r>
            <a:r>
              <a:rPr lang="zh-CN" altLang="en-US" sz="3200" dirty="0" smtClean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活动</a:t>
            </a:r>
            <a:endParaRPr lang="zh-CN" altLang="en-US" sz="3200" dirty="0">
              <a:solidFill>
                <a:srgbClr val="0000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图片 22529" descr="F:\语文\戴尔\鲁宾逊漂流记\QQ图片20130530094711.jpgQQ图片201305300947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13" y="1141413"/>
            <a:ext cx="5027612" cy="3798887"/>
          </a:xfrm>
          <a:prstGeom prst="rect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3554" name="图片 22530" descr="QQ图片201405191222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5763" y="3184525"/>
            <a:ext cx="6167437" cy="3640138"/>
          </a:xfrm>
          <a:prstGeom prst="rect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3556" name="图片 7178" descr="未标题-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88" y="144463"/>
            <a:ext cx="647700" cy="638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57" name="流程图: 可选过程 19459"/>
          <p:cNvSpPr/>
          <p:nvPr/>
        </p:nvSpPr>
        <p:spPr>
          <a:xfrm>
            <a:off x="7651750" y="2320925"/>
            <a:ext cx="954088" cy="2143125"/>
          </a:xfrm>
          <a:prstGeom prst="flowChartAlternateProcess">
            <a:avLst/>
          </a:prstGeom>
          <a:gradFill rotWithShape="1">
            <a:gsLst>
              <a:gs pos="0">
                <a:srgbClr val="FFFF00"/>
              </a:gs>
              <a:gs pos="50000">
                <a:srgbClr val="FFCCFF"/>
              </a:gs>
              <a:gs pos="100000">
                <a:srgbClr val="FFFF00"/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indent="0" algn="ctr"/>
            <a:r>
              <a:rPr lang="zh-CN" altLang="en-US" sz="3200" dirty="0">
                <a:solidFill>
                  <a:srgbClr val="66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博</a:t>
            </a:r>
          </a:p>
          <a:p>
            <a:pPr lvl="0" indent="0" algn="ctr"/>
            <a:r>
              <a:rPr lang="zh-CN" altLang="en-US" sz="3200" dirty="0">
                <a:solidFill>
                  <a:srgbClr val="66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客</a:t>
            </a:r>
          </a:p>
          <a:p>
            <a:pPr lvl="0" indent="0" algn="ctr"/>
            <a:r>
              <a:rPr lang="zh-CN" altLang="en-US" sz="3200" dirty="0">
                <a:solidFill>
                  <a:srgbClr val="66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讨</a:t>
            </a:r>
          </a:p>
          <a:p>
            <a:pPr lvl="0" indent="0" algn="ctr"/>
            <a:r>
              <a:rPr lang="zh-CN" altLang="en-US" sz="3200" dirty="0">
                <a:solidFill>
                  <a:srgbClr val="66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论</a:t>
            </a:r>
          </a:p>
        </p:txBody>
      </p:sp>
      <p:sp>
        <p:nvSpPr>
          <p:cNvPr id="7" name="文本框 19457"/>
          <p:cNvSpPr txBox="1"/>
          <p:nvPr/>
        </p:nvSpPr>
        <p:spPr>
          <a:xfrm>
            <a:off x="1209674" y="203568"/>
            <a:ext cx="5400675" cy="574902"/>
          </a:xfrm>
          <a:prstGeom prst="rect">
            <a:avLst/>
          </a:prstGeom>
          <a:noFill/>
          <a:ln w="9525">
            <a:noFill/>
          </a:ln>
        </p:spPr>
        <p:txBody>
          <a:bodyPr lIns="81661" tIns="40831" rIns="81661" bIns="40831" anchor="t">
            <a:spAutoFit/>
          </a:bodyPr>
          <a:lstStyle/>
          <a:p>
            <a:pPr lvl="0" indent="0" defTabSz="815975">
              <a:spcBef>
                <a:spcPct val="50000"/>
              </a:spcBef>
            </a:pPr>
            <a:r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zh-CN" altLang="en-US" sz="3200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开展了各种形式的</a:t>
            </a:r>
            <a:r>
              <a:rPr lang="zh-CN" altLang="en-US" sz="3200" dirty="0" smtClean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活动</a:t>
            </a:r>
            <a:endParaRPr lang="zh-CN" altLang="en-US" sz="3200" dirty="0">
              <a:solidFill>
                <a:srgbClr val="0000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图片 23555" descr="IMG_0706"/>
          <p:cNvPicPr>
            <a:picLocks noChangeAspect="1"/>
          </p:cNvPicPr>
          <p:nvPr/>
        </p:nvPicPr>
        <p:blipFill>
          <a:blip r:embed="rId3"/>
          <a:srcRect t="8948"/>
          <a:stretch>
            <a:fillRect/>
          </a:stretch>
        </p:blipFill>
        <p:spPr>
          <a:xfrm>
            <a:off x="179388" y="2636838"/>
            <a:ext cx="8007350" cy="2736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79" name="流程图: 可选过程 23556"/>
          <p:cNvSpPr/>
          <p:nvPr/>
        </p:nvSpPr>
        <p:spPr>
          <a:xfrm>
            <a:off x="6948805" y="2567305"/>
            <a:ext cx="1191895" cy="2806700"/>
          </a:xfrm>
          <a:prstGeom prst="flowChartAlternateProcess">
            <a:avLst/>
          </a:prstGeom>
          <a:gradFill rotWithShape="1">
            <a:gsLst>
              <a:gs pos="0">
                <a:srgbClr val="FFFF00"/>
              </a:gs>
              <a:gs pos="50000">
                <a:srgbClr val="FFCCFF"/>
              </a:gs>
              <a:gs pos="100000">
                <a:srgbClr val="FFFF00"/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indent="0"/>
            <a:endParaRPr lang="zh-CN" altLang="en-US" sz="2400" dirty="0">
              <a:solidFill>
                <a:srgbClr val="663300"/>
              </a:solidFill>
              <a:latin typeface="Arial" panose="020B0604020202020204" pitchFamily="34" charset="0"/>
              <a:ea typeface="隶书" pitchFamily="49" charset="-122"/>
            </a:endParaRPr>
          </a:p>
        </p:txBody>
      </p:sp>
      <p:sp>
        <p:nvSpPr>
          <p:cNvPr id="24580" name="文本框 23557"/>
          <p:cNvSpPr txBox="1"/>
          <p:nvPr/>
        </p:nvSpPr>
        <p:spPr>
          <a:xfrm>
            <a:off x="7271703" y="2948623"/>
            <a:ext cx="722312" cy="204311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vl="0" indent="0"/>
            <a:r>
              <a:rPr lang="zh-CN" altLang="en-US" sz="3200" dirty="0">
                <a:solidFill>
                  <a:srgbClr val="6633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阅读手册</a:t>
            </a:r>
          </a:p>
        </p:txBody>
      </p:sp>
      <p:pic>
        <p:nvPicPr>
          <p:cNvPr id="24581" name="图片 7178" descr="未标题-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88" y="158750"/>
            <a:ext cx="647700" cy="638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19457"/>
          <p:cNvSpPr txBox="1"/>
          <p:nvPr/>
        </p:nvSpPr>
        <p:spPr>
          <a:xfrm>
            <a:off x="1209674" y="203568"/>
            <a:ext cx="5400675" cy="574902"/>
          </a:xfrm>
          <a:prstGeom prst="rect">
            <a:avLst/>
          </a:prstGeom>
          <a:noFill/>
          <a:ln w="9525">
            <a:noFill/>
          </a:ln>
        </p:spPr>
        <p:txBody>
          <a:bodyPr lIns="81661" tIns="40831" rIns="81661" bIns="40831" anchor="t">
            <a:spAutoFit/>
          </a:bodyPr>
          <a:lstStyle/>
          <a:p>
            <a:pPr lvl="0" indent="0" defTabSz="815975">
              <a:spcBef>
                <a:spcPct val="50000"/>
              </a:spcBef>
            </a:pPr>
            <a:r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zh-CN" altLang="en-US" sz="3200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开展了各种形式的</a:t>
            </a:r>
            <a:r>
              <a:rPr lang="zh-CN" altLang="en-US" sz="3200" dirty="0" smtClean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活动</a:t>
            </a:r>
            <a:endParaRPr lang="zh-CN" altLang="en-US" sz="3200" dirty="0">
              <a:solidFill>
                <a:srgbClr val="0000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aphicFrame>
        <p:nvGraphicFramePr>
          <p:cNvPr id="8" name="对象 7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114800" y="3014663"/>
          <a:ext cx="914400" cy="828675"/>
        </p:xfrm>
        <a:graphic>
          <a:graphicData uri="http://schemas.openxmlformats.org/presentationml/2006/ole">
            <p:oleObj spid="_x0000_s7194" name="Document" showAsIcon="1" r:id="rId5" imgW="914400" imgH="828720" progId="Word.Document.8">
              <p:link updateAutomatic="1"/>
            </p:oleObj>
          </a:graphicData>
        </a:graphic>
      </p:graphicFrame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wrap="square" lIns="91440" tIns="45720" rIns="91440" bIns="45720" anchor="ctr"/>
          <a:lstStyle/>
          <a:p>
            <a:pPr eaLnBrk="1" hangingPunct="1"/>
            <a:endParaRPr lang="zh-CN" altLang="en-US" dirty="0"/>
          </a:p>
        </p:txBody>
      </p:sp>
      <p:sp>
        <p:nvSpPr>
          <p:cNvPr id="4" name="标题 1"/>
          <p:cNvSpPr>
            <a:spLocks noGrp="1"/>
          </p:cNvSpPr>
          <p:nvPr/>
        </p:nvSpPr>
        <p:spPr>
          <a:xfrm>
            <a:off x="28575" y="2103438"/>
            <a:ext cx="5164138" cy="21097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ea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0D2ADB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D2ADB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姜艳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en-US" altLang="zh-CN" sz="2000" b="1" i="0" u="none" strike="noStrike" kern="0" cap="none" spc="0" normalizeH="0" baseline="0" noProof="0" dirty="0" smtClean="0">
              <a:ln>
                <a:noFill/>
              </a:ln>
              <a:solidFill>
                <a:srgbClr val="0D2ADB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D2ADB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2007</a:t>
            </a:r>
            <a:r>
              <a:rPr kumimoji="1" lang="zh-CN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D2ADB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年</a:t>
            </a:r>
            <a:r>
              <a:rPr kumimoji="1" lang="en-US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D2ADB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8</a:t>
            </a:r>
            <a:r>
              <a:rPr kumimoji="1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D2ADB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月参加工作，毕业于泰山学院汉语言文学专业；</a:t>
            </a:r>
            <a:endParaRPr kumimoji="1" lang="en-US" altLang="zh-CN" sz="2000" b="1" i="0" u="none" strike="noStrike" kern="0" cap="none" spc="0" normalizeH="0" baseline="0" noProof="0" dirty="0" smtClean="0">
              <a:ln>
                <a:noFill/>
              </a:ln>
              <a:solidFill>
                <a:srgbClr val="0D2ADB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D2ADB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2008年4月在青岛市新教师优质课比赛中获得一等奖；</a:t>
            </a:r>
            <a:endParaRPr kumimoji="1" lang="en-US" altLang="zh-CN" sz="2000" b="1" i="0" u="none" strike="noStrike" kern="0" cap="none" spc="0" normalizeH="0" baseline="0" noProof="0" dirty="0" smtClean="0">
              <a:ln>
                <a:noFill/>
              </a:ln>
              <a:solidFill>
                <a:srgbClr val="0D2ADB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D2ADB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2010年</a:t>
            </a:r>
            <a:r>
              <a:rPr kumimoji="1" lang="en-US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D2ADB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10</a:t>
            </a:r>
            <a:r>
              <a:rPr kumimoji="1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D2ADB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月举行崂山区研究课；</a:t>
            </a:r>
            <a:endParaRPr kumimoji="1" lang="en-US" altLang="zh-CN" sz="2000" b="1" i="0" u="none" strike="noStrike" kern="0" cap="none" spc="0" normalizeH="0" baseline="0" noProof="0" dirty="0" smtClean="0">
              <a:ln>
                <a:noFill/>
              </a:ln>
              <a:solidFill>
                <a:srgbClr val="0D2ADB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D2ADB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2013年</a:t>
            </a:r>
            <a:r>
              <a:rPr kumimoji="1" lang="en-US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D2ADB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4</a:t>
            </a:r>
            <a:r>
              <a:rPr kumimoji="1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D2ADB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月举行崂山区公开课；</a:t>
            </a:r>
            <a:endParaRPr kumimoji="1" lang="en-US" altLang="zh-CN" sz="2000" b="1" i="0" u="none" strike="noStrike" kern="0" cap="none" spc="0" normalizeH="0" baseline="0" noProof="0" dirty="0" smtClean="0">
              <a:ln>
                <a:noFill/>
              </a:ln>
              <a:solidFill>
                <a:srgbClr val="0D2ADB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D2ADB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2014年11月举行青岛市电教公开课。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D2ADB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ea"/>
              </a:rPr>
              <a:t>2013</a:t>
            </a:r>
            <a:r>
              <a:rPr kumimoji="1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D2ADB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ea"/>
              </a:rPr>
              <a:t>年</a:t>
            </a:r>
            <a:r>
              <a:rPr kumimoji="1" lang="en-US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D2ADB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ea"/>
              </a:rPr>
              <a:t>3</a:t>
            </a:r>
            <a:r>
              <a:rPr kumimoji="1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D2ADB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ea"/>
              </a:rPr>
              <a:t>月带领</a:t>
            </a:r>
            <a:r>
              <a:rPr kumimoji="1" lang="en-US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D2ADB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ea"/>
              </a:rPr>
              <a:t>2008</a:t>
            </a:r>
            <a:r>
              <a:rPr kumimoji="1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D2ADB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ea"/>
              </a:rPr>
              <a:t>级</a:t>
            </a:r>
            <a:r>
              <a:rPr kumimoji="1" lang="en-US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D2ADB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ea"/>
              </a:rPr>
              <a:t>1</a:t>
            </a:r>
            <a:r>
              <a:rPr kumimoji="1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D2ADB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ea"/>
              </a:rPr>
              <a:t>班的孩子们一起共读《鲁宾逊漂流记》，静心阅读，共同交流。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D2ADB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2013</a:t>
            </a:r>
            <a:r>
              <a:rPr kumimoji="1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D2ADB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年</a:t>
            </a:r>
            <a:r>
              <a:rPr kumimoji="1" lang="en-US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D2ADB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11</a:t>
            </a:r>
            <a:r>
              <a:rPr kumimoji="1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D2ADB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月带领</a:t>
            </a:r>
            <a:r>
              <a:rPr kumimoji="1" lang="en-US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D2ADB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2013</a:t>
            </a:r>
            <a:r>
              <a:rPr kumimoji="1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D2ADB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级</a:t>
            </a:r>
            <a:r>
              <a:rPr kumimoji="1" lang="en-US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D2ADB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2</a:t>
            </a:r>
            <a:r>
              <a:rPr kumimoji="1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D2ADB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班的孩子们参与“网络条件下能读会写”实验项目，同孩子一起晨诵、午写、暮省，陪伴着孩子们朵朵花儿悄然开放！</a:t>
            </a:r>
          </a:p>
        </p:txBody>
      </p:sp>
      <p:pic>
        <p:nvPicPr>
          <p:cNvPr id="8195" name="图片 7178" descr="未标题-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8313" y="260350"/>
            <a:ext cx="647700" cy="638175"/>
          </a:xfrm>
          <a:ln/>
        </p:spPr>
      </p:pic>
      <p:pic>
        <p:nvPicPr>
          <p:cNvPr id="6" name="内容占位符 3" descr="psu.jpg"/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50" y="2087453"/>
            <a:ext cx="3708187" cy="3009459"/>
          </a:xfrm>
          <a:prstGeom prst="rect">
            <a:avLst/>
          </a:prstGeom>
          <a:noFill/>
          <a:ln w="9525">
            <a:solidFill>
              <a:srgbClr val="99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图片 7178" descr="未标题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8" y="158750"/>
            <a:ext cx="647700" cy="638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602" name="文本框 1"/>
          <p:cNvSpPr txBox="1"/>
          <p:nvPr/>
        </p:nvSpPr>
        <p:spPr>
          <a:xfrm>
            <a:off x="1331913" y="186629"/>
            <a:ext cx="2244525" cy="5847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indent="0"/>
            <a:r>
              <a:rPr lang="zh-CN" altLang="en-US" sz="320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共读一本书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5726113" y="576263"/>
            <a:ext cx="3400425" cy="51752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base"/>
            <a:r>
              <a:rPr kumimoji="1" lang="zh-CN" altLang="en-US" sz="2800" strike="noStrike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ea"/>
              </a:rPr>
              <a:t>润物无声，花开有声</a:t>
            </a:r>
            <a:endParaRPr kumimoji="1" lang="zh-CN" altLang="en-US" sz="2800" strike="noStrike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宋体" panose="02010600030101010101" pitchFamily="2" charset="-122"/>
              <a:cs typeface="+mn-ea"/>
              <a:sym typeface="+mn-ea"/>
            </a:endParaRPr>
          </a:p>
        </p:txBody>
      </p:sp>
      <p:pic>
        <p:nvPicPr>
          <p:cNvPr id="3" name="图片 2" descr="小作家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725" y="1970088"/>
            <a:ext cx="5670550" cy="3781425"/>
          </a:xfrm>
          <a:prstGeom prst="rect">
            <a:avLst/>
          </a:prstGeom>
          <a:solidFill>
            <a:schemeClr val="lt1"/>
          </a:solidFill>
          <a:ln w="12700" cmpd="sng">
            <a:solidFill>
              <a:schemeClr val="accent1"/>
            </a:solidFill>
            <a:prstDash val="solid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图片 7178" descr="未标题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8" y="158750"/>
            <a:ext cx="647700" cy="638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7" name="图片 2" descr="我爸爸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1089025"/>
            <a:ext cx="2257425" cy="285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8" name="图片 3" descr="小黑鱼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3775" y="1089025"/>
            <a:ext cx="2419350" cy="285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9" name="图片 4" descr="一年级的小蜜瓜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3125" y="1089025"/>
            <a:ext cx="2162175" cy="285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0" name="图片 5" descr="洋葱头历险记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45300" y="1089025"/>
            <a:ext cx="2346325" cy="285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1" name="图片 6" descr="夏洛的网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50" y="3946525"/>
            <a:ext cx="2257425" cy="2913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2" name="图片 7" descr="吹小号的天鹅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3775" y="3946525"/>
            <a:ext cx="2417763" cy="2914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3" name="图片 9" descr="一百条裙子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81538" y="3946525"/>
            <a:ext cx="2163762" cy="29416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4" name="图片 10" descr="天蓝色的彼岸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45300" y="3946525"/>
            <a:ext cx="2346325" cy="2914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文本框 11"/>
          <p:cNvSpPr txBox="1"/>
          <p:nvPr/>
        </p:nvSpPr>
        <p:spPr>
          <a:xfrm>
            <a:off x="5726113" y="576263"/>
            <a:ext cx="3400425" cy="51752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base"/>
            <a:r>
              <a:rPr kumimoji="1" lang="zh-CN" altLang="en-US" sz="2800" strike="noStrike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ea"/>
              </a:rPr>
              <a:t>润物无声，花开有声</a:t>
            </a:r>
            <a:endParaRPr kumimoji="1" lang="zh-CN" altLang="en-US" sz="2800" strike="noStrike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宋体" panose="02010600030101010101" pitchFamily="2" charset="-122"/>
              <a:cs typeface="+mn-ea"/>
              <a:sym typeface="+mn-ea"/>
            </a:endParaRPr>
          </a:p>
        </p:txBody>
      </p:sp>
      <p:sp>
        <p:nvSpPr>
          <p:cNvPr id="13" name="文本框 1"/>
          <p:cNvSpPr txBox="1"/>
          <p:nvPr/>
        </p:nvSpPr>
        <p:spPr>
          <a:xfrm>
            <a:off x="1331913" y="186629"/>
            <a:ext cx="2244525" cy="5847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indent="0"/>
            <a:r>
              <a:rPr lang="zh-CN" altLang="en-US" sz="320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共读一本书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图片 53250" descr="照片 0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358" y="2183448"/>
            <a:ext cx="1187450" cy="11477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4" name="图片 53251" descr="照片 0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475" y="2183765"/>
            <a:ext cx="3514725" cy="1079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5" name="图片 53252" descr="照片 0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358" y="3413125"/>
            <a:ext cx="1187450" cy="1031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6" name="图片 53253" descr="照片 0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6475" y="3413125"/>
            <a:ext cx="1674813" cy="1031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7" name="图片 53254" descr="照片 0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1288" y="3432175"/>
            <a:ext cx="1728787" cy="1012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8" name="图片 53255" descr="照片 04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358" y="4597083"/>
            <a:ext cx="1187450" cy="10048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9" name="图片 53256" descr="照片 05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16150" y="4597083"/>
            <a:ext cx="3509963" cy="1031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81" name="文本框 53258"/>
          <p:cNvSpPr txBox="1"/>
          <p:nvPr/>
        </p:nvSpPr>
        <p:spPr>
          <a:xfrm>
            <a:off x="1276350" y="5750560"/>
            <a:ext cx="3481070" cy="7010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 eaLnBrk="0" hangingPunct="0"/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古诗词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200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首   必读书目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48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本</a:t>
            </a:r>
          </a:p>
          <a:p>
            <a:pPr lvl="0" indent="0" eaLnBrk="0" hangingPunct="0"/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推荐书目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48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本  每日一诵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6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本</a:t>
            </a:r>
          </a:p>
        </p:txBody>
      </p:sp>
      <p:sp>
        <p:nvSpPr>
          <p:cNvPr id="28682" name="文本框 1"/>
          <p:cNvSpPr txBox="1"/>
          <p:nvPr/>
        </p:nvSpPr>
        <p:spPr>
          <a:xfrm>
            <a:off x="1125153" y="158750"/>
            <a:ext cx="5128327" cy="5847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indent="0" algn="l"/>
            <a:r>
              <a:rPr lang="zh-CN" altLang="en-US" sz="3200" dirty="0">
                <a:solidFill>
                  <a:srgbClr val="0000FF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共读一本书，让读书成时尚</a:t>
            </a:r>
          </a:p>
        </p:txBody>
      </p:sp>
      <p:sp>
        <p:nvSpPr>
          <p:cNvPr id="28683" name="文本框 2"/>
          <p:cNvSpPr txBox="1"/>
          <p:nvPr/>
        </p:nvSpPr>
        <p:spPr>
          <a:xfrm>
            <a:off x="993775" y="1473200"/>
            <a:ext cx="7343775" cy="51752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indent="0"/>
            <a:r>
              <a:rPr lang="zh-CN" altLang="en-US" sz="280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开始于</a:t>
            </a:r>
            <a:r>
              <a:rPr lang="en-US" altLang="zh-CN" sz="280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2012</a:t>
            </a:r>
            <a:r>
              <a:rPr lang="zh-CN" altLang="en-US" sz="280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年</a:t>
            </a:r>
            <a:r>
              <a:rPr lang="en-US" altLang="zh-CN" sz="280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3-6</a:t>
            </a:r>
            <a:r>
              <a:rPr lang="zh-CN" altLang="en-US" sz="280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年级，</a:t>
            </a:r>
            <a:r>
              <a:rPr lang="en-US" altLang="zh-CN" sz="280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2013</a:t>
            </a:r>
            <a:r>
              <a:rPr lang="zh-CN" altLang="en-US" sz="280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年</a:t>
            </a:r>
            <a:r>
              <a:rPr lang="en-US" altLang="zh-CN" sz="280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9</a:t>
            </a:r>
            <a:r>
              <a:rPr lang="zh-CN" altLang="en-US" sz="280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月全面启动。</a:t>
            </a:r>
            <a:endParaRPr lang="en-US" altLang="zh-CN" sz="2800" dirty="0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28684" name="图片 7178" descr="未标题-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1488" y="158750"/>
            <a:ext cx="647700" cy="638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5726113" y="697548"/>
            <a:ext cx="3400425" cy="51752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base"/>
            <a:r>
              <a:rPr kumimoji="1" lang="zh-CN" altLang="en-US" sz="2800" strike="noStrike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ea"/>
              </a:rPr>
              <a:t>润物无声，花开有声</a:t>
            </a:r>
            <a:endParaRPr kumimoji="1" lang="zh-CN" altLang="en-US" sz="2800" strike="noStrike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宋体" panose="02010600030101010101" pitchFamily="2" charset="-122"/>
              <a:cs typeface="+mn-ea"/>
              <a:sym typeface="+mn-ea"/>
            </a:endParaRPr>
          </a:p>
        </p:txBody>
      </p:sp>
      <p:pic>
        <p:nvPicPr>
          <p:cNvPr id="60418" name="Picture 6" descr="照片 065"/>
          <p:cNvPicPr>
            <a:picLocks noGrp="1"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253479" y="2183765"/>
            <a:ext cx="1799909" cy="22174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0421" name="Picture 5" descr="IMG_20141115_10515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779" t="6018" b="19690"/>
          <a:stretch>
            <a:fillRect/>
          </a:stretch>
        </p:blipFill>
        <p:spPr bwMode="auto">
          <a:xfrm>
            <a:off x="6253164" y="4444842"/>
            <a:ext cx="1800225" cy="2221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557338"/>
            <a:ext cx="4127500" cy="4714875"/>
          </a:xfrm>
          <a:ln/>
        </p:spPr>
      </p:pic>
      <p:pic>
        <p:nvPicPr>
          <p:cNvPr id="27650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8338" y="5013325"/>
            <a:ext cx="4473575" cy="1079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1" name="图片 8" descr="666 0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8338" y="1550988"/>
            <a:ext cx="4403725" cy="2446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52" name="矩形 5"/>
          <p:cNvSpPr/>
          <p:nvPr/>
        </p:nvSpPr>
        <p:spPr>
          <a:xfrm>
            <a:off x="4572000" y="4149725"/>
            <a:ext cx="4572000" cy="8747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vl="0" indent="0">
              <a:spcBef>
                <a:spcPct val="50000"/>
              </a:spcBef>
            </a:pPr>
            <a:r>
              <a:rPr lang="zh-CN" altLang="en-US" dirty="0">
                <a:solidFill>
                  <a:srgbClr val="0000FF"/>
                </a:solidFill>
                <a:latin typeface="微软雅黑" charset="-122"/>
                <a:ea typeface="微软雅黑" charset="-122"/>
                <a:sym typeface="宋体" panose="02010600030101010101" pitchFamily="2" charset="-122"/>
              </a:rPr>
              <a:t>阅读平均</a:t>
            </a:r>
            <a:r>
              <a:rPr lang="en-US" altLang="zh-CN" dirty="0">
                <a:solidFill>
                  <a:srgbClr val="0000FF"/>
                </a:solidFill>
                <a:latin typeface="微软雅黑" charset="-122"/>
                <a:ea typeface="微软雅黑" charset="-122"/>
                <a:sym typeface="宋体" panose="02010600030101010101" pitchFamily="2" charset="-122"/>
              </a:rPr>
              <a:t>143</a:t>
            </a:r>
            <a:r>
              <a:rPr lang="zh-CN" altLang="en-US" dirty="0">
                <a:solidFill>
                  <a:srgbClr val="0000FF"/>
                </a:solidFill>
                <a:latin typeface="微软雅黑" charset="-122"/>
                <a:ea typeface="微软雅黑" charset="-122"/>
                <a:sym typeface="宋体" panose="02010600030101010101" pitchFamily="2" charset="-122"/>
              </a:rPr>
              <a:t>万字，最多</a:t>
            </a:r>
            <a:r>
              <a:rPr lang="en-US" altLang="zh-CN" dirty="0">
                <a:solidFill>
                  <a:srgbClr val="0000FF"/>
                </a:solidFill>
                <a:latin typeface="微软雅黑" charset="-122"/>
                <a:ea typeface="微软雅黑" charset="-122"/>
                <a:sym typeface="宋体" panose="02010600030101010101" pitchFamily="2" charset="-122"/>
              </a:rPr>
              <a:t>200</a:t>
            </a:r>
            <a:r>
              <a:rPr lang="zh-CN" altLang="en-US" dirty="0">
                <a:solidFill>
                  <a:srgbClr val="0000FF"/>
                </a:solidFill>
                <a:latin typeface="微软雅黑" charset="-122"/>
                <a:ea typeface="微软雅黑" charset="-122"/>
                <a:sym typeface="宋体" panose="02010600030101010101" pitchFamily="2" charset="-122"/>
              </a:rPr>
              <a:t>万字。</a:t>
            </a:r>
            <a:endParaRPr lang="en-US" altLang="zh-CN" dirty="0">
              <a:solidFill>
                <a:srgbClr val="0000FF"/>
              </a:solidFill>
              <a:latin typeface="微软雅黑" charset="-122"/>
              <a:ea typeface="微软雅黑" charset="-122"/>
              <a:sym typeface="宋体" panose="02010600030101010101" pitchFamily="2" charset="-122"/>
            </a:endParaRPr>
          </a:p>
          <a:p>
            <a:pPr lvl="0" indent="0">
              <a:spcBef>
                <a:spcPct val="50000"/>
              </a:spcBef>
            </a:pPr>
            <a:r>
              <a:rPr lang="zh-CN" altLang="en-US" dirty="0">
                <a:solidFill>
                  <a:srgbClr val="0000FF"/>
                </a:solidFill>
                <a:latin typeface="微软雅黑" charset="-122"/>
                <a:ea typeface="微软雅黑" charset="-122"/>
                <a:sym typeface="宋体" panose="02010600030101010101" pitchFamily="2" charset="-122"/>
              </a:rPr>
              <a:t>写作</a:t>
            </a:r>
            <a:r>
              <a:rPr lang="zh-CN" altLang="en-US" dirty="0">
                <a:solidFill>
                  <a:srgbClr val="0000FF"/>
                </a:solidFill>
                <a:latin typeface="微软雅黑" charset="-122"/>
                <a:ea typeface="微软雅黑" charset="-122"/>
              </a:rPr>
              <a:t>平均</a:t>
            </a:r>
            <a:r>
              <a:rPr lang="en-US" altLang="zh-CN" dirty="0">
                <a:solidFill>
                  <a:srgbClr val="0000FF"/>
                </a:solidFill>
                <a:latin typeface="微软雅黑" charset="-122"/>
                <a:ea typeface="微软雅黑" charset="-122"/>
              </a:rPr>
              <a:t>4.1</a:t>
            </a:r>
            <a:r>
              <a:rPr lang="zh-CN" altLang="en-US" dirty="0">
                <a:solidFill>
                  <a:srgbClr val="0000FF"/>
                </a:solidFill>
                <a:latin typeface="微软雅黑" charset="-122"/>
                <a:ea typeface="微软雅黑" charset="-122"/>
              </a:rPr>
              <a:t>万字，最多</a:t>
            </a:r>
            <a:r>
              <a:rPr lang="en-US" altLang="zh-CN" dirty="0">
                <a:solidFill>
                  <a:srgbClr val="0000FF"/>
                </a:solidFill>
                <a:latin typeface="微软雅黑" charset="-122"/>
                <a:ea typeface="微软雅黑" charset="-122"/>
              </a:rPr>
              <a:t>6.9</a:t>
            </a:r>
            <a:r>
              <a:rPr lang="zh-CN" altLang="en-US" dirty="0">
                <a:solidFill>
                  <a:srgbClr val="0000FF"/>
                </a:solidFill>
                <a:latin typeface="微软雅黑" charset="-122"/>
                <a:ea typeface="微软雅黑" charset="-122"/>
              </a:rPr>
              <a:t>万字。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7653" name="图片 7178" descr="未标题-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488" y="158750"/>
            <a:ext cx="647700" cy="638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54" name="文本框 1"/>
          <p:cNvSpPr txBox="1"/>
          <p:nvPr/>
        </p:nvSpPr>
        <p:spPr>
          <a:xfrm>
            <a:off x="1124499" y="182214"/>
            <a:ext cx="3892412" cy="5847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indent="0"/>
            <a:r>
              <a:rPr lang="zh-CN" altLang="en-US" sz="320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能读会写，提升素养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726113" y="576263"/>
            <a:ext cx="3400425" cy="51752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base"/>
            <a:r>
              <a:rPr kumimoji="1" lang="zh-CN" altLang="en-US" sz="2800" strike="noStrike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ea"/>
              </a:rPr>
              <a:t>润物无声，花开有声</a:t>
            </a:r>
            <a:endParaRPr kumimoji="1" lang="zh-CN" altLang="en-US" sz="2800" strike="noStrike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宋体" panose="02010600030101010101" pitchFamily="2" charset="-122"/>
              <a:cs typeface="+mn-ea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AutoShape 3"/>
          <p:cNvSpPr/>
          <p:nvPr/>
        </p:nvSpPr>
        <p:spPr>
          <a:xfrm>
            <a:off x="1835150" y="5748338"/>
            <a:ext cx="2201863" cy="349250"/>
          </a:xfrm>
          <a:prstGeom prst="flowChartAlternateProcess">
            <a:avLst/>
          </a:prstGeom>
          <a:gradFill rotWithShape="1">
            <a:gsLst>
              <a:gs pos="0">
                <a:srgbClr val="FFFFFF"/>
              </a:gs>
              <a:gs pos="100000">
                <a:srgbClr val="3399FF"/>
              </a:gs>
            </a:gsLst>
            <a:lin ang="0" scaled="1"/>
            <a:tileRect/>
          </a:gradFill>
          <a:ln w="9525">
            <a:noFill/>
          </a:ln>
        </p:spPr>
        <p:txBody>
          <a:bodyPr lIns="0" tIns="0" rIns="0" bIns="0" anchor="ctr"/>
          <a:lstStyle/>
          <a:p>
            <a:pPr lvl="0" indent="0" eaLnBrk="0" hangingPunct="0">
              <a:spcBef>
                <a:spcPct val="50000"/>
              </a:spcBef>
            </a:pPr>
            <a:r>
              <a:rPr lang="zh-CN" altLang="en-US" sz="13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开展的“争当识字大王”活动</a:t>
            </a:r>
          </a:p>
        </p:txBody>
      </p:sp>
      <p:pic>
        <p:nvPicPr>
          <p:cNvPr id="29698" name="Picture 4" descr="2014-03-30 17"/>
          <p:cNvPicPr/>
          <p:nvPr/>
        </p:nvPicPr>
        <p:blipFill>
          <a:blip r:embed="rId3"/>
          <a:stretch>
            <a:fillRect/>
          </a:stretch>
        </p:blipFill>
        <p:spPr>
          <a:xfrm>
            <a:off x="1276350" y="4229100"/>
            <a:ext cx="1620838" cy="1501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699" name="Picture 5" descr="2014-03-30 17"/>
          <p:cNvPicPr/>
          <p:nvPr/>
        </p:nvPicPr>
        <p:blipFill>
          <a:blip r:embed="rId4"/>
          <a:stretch>
            <a:fillRect/>
          </a:stretch>
        </p:blipFill>
        <p:spPr>
          <a:xfrm>
            <a:off x="1260475" y="1557338"/>
            <a:ext cx="1620838" cy="1500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0" name="Picture 6" descr="2014-03-30 17"/>
          <p:cNvPicPr/>
          <p:nvPr/>
        </p:nvPicPr>
        <p:blipFill>
          <a:blip r:embed="rId5"/>
          <a:stretch>
            <a:fillRect/>
          </a:stretch>
        </p:blipFill>
        <p:spPr>
          <a:xfrm>
            <a:off x="2897188" y="1570038"/>
            <a:ext cx="1619250" cy="149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1" name="Picture 7" descr="2014-03-30 17"/>
          <p:cNvPicPr/>
          <p:nvPr/>
        </p:nvPicPr>
        <p:blipFill>
          <a:blip r:embed="rId6"/>
          <a:stretch>
            <a:fillRect/>
          </a:stretch>
        </p:blipFill>
        <p:spPr>
          <a:xfrm>
            <a:off x="2843213" y="4229100"/>
            <a:ext cx="1619250" cy="1501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2" name="Picture 8" descr="2014-03-30 17"/>
          <p:cNvPicPr/>
          <p:nvPr/>
        </p:nvPicPr>
        <p:blipFill>
          <a:blip r:embed="rId7"/>
          <a:stretch>
            <a:fillRect/>
          </a:stretch>
        </p:blipFill>
        <p:spPr>
          <a:xfrm>
            <a:off x="1276350" y="2949575"/>
            <a:ext cx="1620838" cy="15001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3" name="Picture 10" descr="2014-03-30 17"/>
          <p:cNvPicPr/>
          <p:nvPr/>
        </p:nvPicPr>
        <p:blipFill>
          <a:blip r:embed="rId8"/>
          <a:stretch>
            <a:fillRect/>
          </a:stretch>
        </p:blipFill>
        <p:spPr>
          <a:xfrm>
            <a:off x="2897188" y="3009900"/>
            <a:ext cx="1619250" cy="149860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29704" name="对象 14"/>
          <p:cNvGraphicFramePr>
            <a:graphicFrameLocks noChangeAspect="1"/>
          </p:cNvGraphicFramePr>
          <p:nvPr/>
        </p:nvGraphicFramePr>
        <p:xfrm>
          <a:off x="4716463" y="1601788"/>
          <a:ext cx="3656012" cy="2157412"/>
        </p:xfrm>
        <a:graphic>
          <a:graphicData uri="http://schemas.openxmlformats.org/presentationml/2006/ole">
            <p:oleObj spid="_x0000_s5157" r:id="rId9" imgW="3647619" imgH="2152381" progId="Excel.Sheet.8">
              <p:embed/>
            </p:oleObj>
          </a:graphicData>
        </a:graphic>
      </p:graphicFrame>
      <p:sp>
        <p:nvSpPr>
          <p:cNvPr id="29705" name="AutoShape 2"/>
          <p:cNvSpPr/>
          <p:nvPr/>
        </p:nvSpPr>
        <p:spPr>
          <a:xfrm>
            <a:off x="4859338" y="3933825"/>
            <a:ext cx="3529012" cy="1814513"/>
          </a:xfrm>
          <a:prstGeom prst="flowChartAlternateProcess">
            <a:avLst/>
          </a:prstGeom>
          <a:gradFill rotWithShape="1">
            <a:gsLst>
              <a:gs pos="0">
                <a:srgbClr val="FFFFFF"/>
              </a:gs>
              <a:gs pos="100000">
                <a:srgbClr val="3399FF"/>
              </a:gs>
            </a:gsLst>
            <a:lin ang="0" scaled="1"/>
            <a:tileRect/>
          </a:gradFill>
          <a:ln w="9525">
            <a:noFill/>
          </a:ln>
        </p:spPr>
        <p:txBody>
          <a:bodyPr lIns="0" tIns="0" rIns="0" bIns="0" anchor="ctr"/>
          <a:lstStyle/>
          <a:p>
            <a:pPr lvl="0" indent="0" eaLnBrk="0" hangingPunct="0">
              <a:spcBef>
                <a:spcPct val="50000"/>
              </a:spcBef>
            </a:pPr>
            <a:r>
              <a:rPr lang="zh-CN" altLang="en-US" sz="1300" dirty="0">
                <a:solidFill>
                  <a:srgbClr val="FF0000"/>
                </a:solidFill>
                <a:latin typeface="微软雅黑" charset="-122"/>
                <a:ea typeface="微软雅黑" charset="-122"/>
                <a:sym typeface="Arial" panose="020B0604020202020204" pitchFamily="34" charset="0"/>
              </a:rPr>
              <a:t>       </a:t>
            </a:r>
            <a:r>
              <a:rPr lang="zh-CN" altLang="en-US" sz="1400" dirty="0">
                <a:solidFill>
                  <a:srgbClr val="0000FF"/>
                </a:solidFill>
                <a:latin typeface="微软雅黑" charset="-122"/>
                <a:ea typeface="微软雅黑" charset="-122"/>
                <a:sym typeface="Arial" panose="020B0604020202020204" pitchFamily="34" charset="0"/>
              </a:rPr>
              <a:t>学生的识字量较其他平行班明显增多，</a:t>
            </a:r>
            <a:r>
              <a:rPr lang="en-US" altLang="zh-CN" sz="1400" dirty="0">
                <a:solidFill>
                  <a:srgbClr val="0000FF"/>
                </a:solidFill>
                <a:latin typeface="微软雅黑" charset="-122"/>
                <a:ea typeface="微软雅黑" charset="-122"/>
                <a:sym typeface="Arial" panose="020B0604020202020204" pitchFamily="34" charset="0"/>
              </a:rPr>
              <a:t>《</a:t>
            </a:r>
            <a:r>
              <a:rPr lang="zh-CN" altLang="en-US" sz="1400" dirty="0">
                <a:solidFill>
                  <a:srgbClr val="0000FF"/>
                </a:solidFill>
                <a:latin typeface="微软雅黑" charset="-122"/>
                <a:ea typeface="微软雅黑" charset="-122"/>
                <a:sym typeface="Arial" panose="020B0604020202020204" pitchFamily="34" charset="0"/>
              </a:rPr>
              <a:t>语文课程标准</a:t>
            </a:r>
            <a:r>
              <a:rPr lang="en-US" altLang="zh-CN" sz="1400" dirty="0">
                <a:solidFill>
                  <a:srgbClr val="0000FF"/>
                </a:solidFill>
                <a:latin typeface="微软雅黑" charset="-122"/>
                <a:ea typeface="微软雅黑" charset="-122"/>
                <a:sym typeface="Arial" panose="020B0604020202020204" pitchFamily="34" charset="0"/>
              </a:rPr>
              <a:t>》</a:t>
            </a:r>
            <a:r>
              <a:rPr lang="zh-CN" altLang="en-US" sz="1400" dirty="0">
                <a:solidFill>
                  <a:srgbClr val="0000FF"/>
                </a:solidFill>
                <a:latin typeface="微软雅黑" charset="-122"/>
                <a:ea typeface="微软雅黑" charset="-122"/>
                <a:sym typeface="Arial" panose="020B0604020202020204" pitchFamily="34" charset="0"/>
              </a:rPr>
              <a:t>中要求在小学段学生的识字量为</a:t>
            </a:r>
            <a:r>
              <a:rPr lang="en-US" altLang="zh-CN" sz="1400" dirty="0">
                <a:solidFill>
                  <a:srgbClr val="0000FF"/>
                </a:solidFill>
                <a:latin typeface="微软雅黑" charset="-122"/>
                <a:ea typeface="微软雅黑" charset="-122"/>
                <a:sym typeface="Arial" panose="020B0604020202020204" pitchFamily="34" charset="0"/>
              </a:rPr>
              <a:t>2500</a:t>
            </a:r>
            <a:r>
              <a:rPr lang="zh-CN" altLang="en-US" sz="1400" dirty="0">
                <a:solidFill>
                  <a:srgbClr val="0000FF"/>
                </a:solidFill>
                <a:latin typeface="微软雅黑" charset="-122"/>
                <a:ea typeface="微软雅黑" charset="-122"/>
                <a:sym typeface="Arial" panose="020B0604020202020204" pitchFamily="34" charset="0"/>
              </a:rPr>
              <a:t>字，我们识字量四年级</a:t>
            </a:r>
            <a:r>
              <a:rPr lang="en-US" altLang="zh-CN" sz="1400" dirty="0">
                <a:solidFill>
                  <a:srgbClr val="0000FF"/>
                </a:solidFill>
                <a:latin typeface="微软雅黑" charset="-122"/>
                <a:ea typeface="微软雅黑" charset="-122"/>
                <a:sym typeface="Arial" panose="020B0604020202020204" pitchFamily="34" charset="0"/>
              </a:rPr>
              <a:t>2419</a:t>
            </a:r>
            <a:r>
              <a:rPr lang="zh-CN" altLang="en-US" sz="1400" dirty="0">
                <a:solidFill>
                  <a:srgbClr val="0000FF"/>
                </a:solidFill>
                <a:latin typeface="微软雅黑" charset="-122"/>
                <a:ea typeface="微软雅黑" charset="-122"/>
                <a:sym typeface="Arial" panose="020B0604020202020204" pitchFamily="34" charset="0"/>
              </a:rPr>
              <a:t>字</a:t>
            </a:r>
            <a:r>
              <a:rPr lang="en-US" altLang="zh-CN" sz="1400" dirty="0">
                <a:solidFill>
                  <a:srgbClr val="0000FF"/>
                </a:solidFill>
                <a:latin typeface="微软雅黑" charset="-122"/>
                <a:ea typeface="微软雅黑" charset="-122"/>
                <a:sym typeface="Arial" panose="020B0604020202020204" pitchFamily="34" charset="0"/>
              </a:rPr>
              <a:t>,7</a:t>
            </a:r>
            <a:r>
              <a:rPr lang="zh-CN" altLang="en-US" sz="1400" dirty="0">
                <a:solidFill>
                  <a:srgbClr val="0000FF"/>
                </a:solidFill>
                <a:latin typeface="微软雅黑" charset="-122"/>
                <a:ea typeface="微软雅黑" charset="-122"/>
                <a:sym typeface="Arial" panose="020B0604020202020204" pitchFamily="34" charset="0"/>
              </a:rPr>
              <a:t>人超过</a:t>
            </a:r>
            <a:r>
              <a:rPr lang="en-US" altLang="zh-CN" sz="1400" dirty="0">
                <a:solidFill>
                  <a:srgbClr val="0000FF"/>
                </a:solidFill>
                <a:latin typeface="微软雅黑" charset="-122"/>
                <a:ea typeface="微软雅黑" charset="-122"/>
                <a:sym typeface="Arial" panose="020B0604020202020204" pitchFamily="34" charset="0"/>
              </a:rPr>
              <a:t>2500</a:t>
            </a:r>
            <a:r>
              <a:rPr lang="zh-CN" altLang="en-US" sz="1400" dirty="0">
                <a:solidFill>
                  <a:srgbClr val="0000FF"/>
                </a:solidFill>
                <a:latin typeface="微软雅黑" charset="-122"/>
                <a:ea typeface="微软雅黑" charset="-122"/>
                <a:sym typeface="Arial" panose="020B0604020202020204" pitchFamily="34" charset="0"/>
              </a:rPr>
              <a:t>字，三年级</a:t>
            </a:r>
            <a:r>
              <a:rPr lang="en-US" altLang="zh-CN" sz="1400" dirty="0">
                <a:solidFill>
                  <a:srgbClr val="0000FF"/>
                </a:solidFill>
                <a:latin typeface="微软雅黑" charset="-122"/>
                <a:ea typeface="微软雅黑" charset="-122"/>
                <a:sym typeface="Arial" panose="020B0604020202020204" pitchFamily="34" charset="0"/>
              </a:rPr>
              <a:t>1816</a:t>
            </a:r>
            <a:r>
              <a:rPr lang="zh-CN" altLang="en-US" sz="1400" dirty="0">
                <a:solidFill>
                  <a:srgbClr val="0000FF"/>
                </a:solidFill>
                <a:latin typeface="微软雅黑" charset="-122"/>
                <a:ea typeface="微软雅黑" charset="-122"/>
                <a:sym typeface="Arial" panose="020B0604020202020204" pitchFamily="34" charset="0"/>
              </a:rPr>
              <a:t>字，</a:t>
            </a:r>
            <a:r>
              <a:rPr lang="en-US" altLang="zh-CN" sz="1400" dirty="0">
                <a:solidFill>
                  <a:srgbClr val="0000FF"/>
                </a:solidFill>
                <a:latin typeface="微软雅黑" charset="-122"/>
                <a:ea typeface="微软雅黑" charset="-122"/>
                <a:sym typeface="Arial" panose="020B0604020202020204" pitchFamily="34" charset="0"/>
              </a:rPr>
              <a:t>12</a:t>
            </a:r>
            <a:r>
              <a:rPr lang="zh-CN" altLang="en-US" sz="1400" dirty="0">
                <a:solidFill>
                  <a:srgbClr val="0000FF"/>
                </a:solidFill>
                <a:latin typeface="微软雅黑" charset="-122"/>
                <a:ea typeface="微软雅黑" charset="-122"/>
                <a:sym typeface="Arial" panose="020B0604020202020204" pitchFamily="34" charset="0"/>
              </a:rPr>
              <a:t>人超过</a:t>
            </a:r>
            <a:r>
              <a:rPr lang="en-US" altLang="zh-CN" sz="1400" dirty="0">
                <a:solidFill>
                  <a:srgbClr val="0000FF"/>
                </a:solidFill>
                <a:latin typeface="微软雅黑" charset="-122"/>
                <a:ea typeface="微软雅黑" charset="-122"/>
                <a:sym typeface="Arial" panose="020B0604020202020204" pitchFamily="34" charset="0"/>
              </a:rPr>
              <a:t>2500</a:t>
            </a:r>
            <a:r>
              <a:rPr lang="zh-CN" altLang="en-US" sz="1400" dirty="0">
                <a:solidFill>
                  <a:srgbClr val="0000FF"/>
                </a:solidFill>
                <a:latin typeface="微软雅黑" charset="-122"/>
                <a:ea typeface="微软雅黑" charset="-122"/>
                <a:sym typeface="Arial" panose="020B0604020202020204" pitchFamily="34" charset="0"/>
              </a:rPr>
              <a:t>字，二年级</a:t>
            </a:r>
            <a:r>
              <a:rPr lang="en-US" altLang="zh-CN" sz="1400" dirty="0">
                <a:solidFill>
                  <a:srgbClr val="0000FF"/>
                </a:solidFill>
                <a:latin typeface="微软雅黑" charset="-122"/>
                <a:ea typeface="微软雅黑" charset="-122"/>
                <a:sym typeface="Arial" panose="020B0604020202020204" pitchFamily="34" charset="0"/>
              </a:rPr>
              <a:t>790</a:t>
            </a:r>
            <a:r>
              <a:rPr lang="zh-CN" altLang="en-US" sz="1400" dirty="0">
                <a:solidFill>
                  <a:srgbClr val="0000FF"/>
                </a:solidFill>
                <a:latin typeface="微软雅黑" charset="-122"/>
                <a:ea typeface="微软雅黑" charset="-122"/>
                <a:sym typeface="Arial" panose="020B0604020202020204" pitchFamily="34" charset="0"/>
              </a:rPr>
              <a:t>字，</a:t>
            </a:r>
            <a:r>
              <a:rPr lang="en-US" altLang="zh-CN" sz="1400" dirty="0">
                <a:solidFill>
                  <a:srgbClr val="0000FF"/>
                </a:solidFill>
                <a:latin typeface="微软雅黑" charset="-122"/>
                <a:ea typeface="微软雅黑" charset="-122"/>
                <a:sym typeface="Arial" panose="020B0604020202020204" pitchFamily="34" charset="0"/>
              </a:rPr>
              <a:t>6</a:t>
            </a:r>
            <a:r>
              <a:rPr lang="zh-CN" altLang="en-US" sz="1400" dirty="0">
                <a:solidFill>
                  <a:srgbClr val="0000FF"/>
                </a:solidFill>
                <a:latin typeface="微软雅黑" charset="-122"/>
                <a:ea typeface="微软雅黑" charset="-122"/>
                <a:sym typeface="Arial" panose="020B0604020202020204" pitchFamily="34" charset="0"/>
              </a:rPr>
              <a:t>人超过</a:t>
            </a:r>
            <a:r>
              <a:rPr lang="en-US" altLang="zh-CN" sz="1400" dirty="0">
                <a:solidFill>
                  <a:srgbClr val="0000FF"/>
                </a:solidFill>
                <a:latin typeface="微软雅黑" charset="-122"/>
                <a:ea typeface="微软雅黑" charset="-122"/>
                <a:sym typeface="Arial" panose="020B0604020202020204" pitchFamily="34" charset="0"/>
              </a:rPr>
              <a:t>2000</a:t>
            </a:r>
            <a:r>
              <a:rPr lang="zh-CN" altLang="en-US" sz="1400" dirty="0">
                <a:solidFill>
                  <a:srgbClr val="0000FF"/>
                </a:solidFill>
                <a:latin typeface="微软雅黑" charset="-122"/>
                <a:ea typeface="微软雅黑" charset="-122"/>
                <a:sym typeface="Arial" panose="020B0604020202020204" pitchFamily="34" charset="0"/>
              </a:rPr>
              <a:t>字，已经远远超过</a:t>
            </a:r>
            <a:r>
              <a:rPr lang="en-US" altLang="zh-CN" sz="1400" dirty="0">
                <a:solidFill>
                  <a:srgbClr val="0000FF"/>
                </a:solidFill>
                <a:latin typeface="微软雅黑" charset="-122"/>
                <a:ea typeface="微软雅黑" charset="-122"/>
                <a:sym typeface="Arial" panose="020B0604020202020204" pitchFamily="34" charset="0"/>
              </a:rPr>
              <a:t>《</a:t>
            </a:r>
            <a:r>
              <a:rPr lang="zh-CN" altLang="en-US" sz="1400" dirty="0">
                <a:solidFill>
                  <a:srgbClr val="0000FF"/>
                </a:solidFill>
                <a:latin typeface="微软雅黑" charset="-122"/>
                <a:ea typeface="微软雅黑" charset="-122"/>
                <a:sym typeface="Arial" panose="020B0604020202020204" pitchFamily="34" charset="0"/>
              </a:rPr>
              <a:t>课程标准的要求</a:t>
            </a:r>
            <a:r>
              <a:rPr lang="en-US" altLang="zh-CN" sz="1400" dirty="0">
                <a:solidFill>
                  <a:srgbClr val="0000FF"/>
                </a:solidFill>
                <a:latin typeface="微软雅黑" charset="-122"/>
                <a:ea typeface="微软雅黑" charset="-122"/>
                <a:sym typeface="Arial" panose="020B0604020202020204" pitchFamily="34" charset="0"/>
              </a:rPr>
              <a:t>》</a:t>
            </a:r>
            <a:r>
              <a:rPr lang="zh-CN" altLang="en-US" sz="1400" dirty="0">
                <a:solidFill>
                  <a:srgbClr val="0000FF"/>
                </a:solidFill>
                <a:latin typeface="微软雅黑" charset="-122"/>
                <a:ea typeface="微软雅黑" charset="-122"/>
                <a:sym typeface="Arial" panose="020B0604020202020204" pitchFamily="34" charset="0"/>
              </a:rPr>
              <a:t>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5726113" y="576263"/>
            <a:ext cx="3400425" cy="51752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base"/>
            <a:r>
              <a:rPr kumimoji="1" lang="zh-CN" altLang="en-US" sz="2800" strike="noStrike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ea"/>
              </a:rPr>
              <a:t>润物无声，花开有声</a:t>
            </a:r>
            <a:endParaRPr kumimoji="1" lang="zh-CN" altLang="en-US" sz="2800" strike="noStrike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宋体" panose="02010600030101010101" pitchFamily="2" charset="-122"/>
              <a:cs typeface="+mn-ea"/>
              <a:sym typeface="+mn-ea"/>
            </a:endParaRPr>
          </a:p>
        </p:txBody>
      </p:sp>
      <p:pic>
        <p:nvPicPr>
          <p:cNvPr id="29707" name="图片 7178" descr="未标题-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1488" y="158750"/>
            <a:ext cx="647700" cy="638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708" name="文本框 1"/>
          <p:cNvSpPr txBox="1"/>
          <p:nvPr/>
        </p:nvSpPr>
        <p:spPr>
          <a:xfrm>
            <a:off x="1331913" y="158750"/>
            <a:ext cx="2244525" cy="5847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indent="0"/>
            <a:r>
              <a:rPr lang="zh-CN" altLang="en-US" sz="320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共读一本书</a:t>
            </a: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图片 63491" descr="未标题-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428750"/>
            <a:ext cx="3279775" cy="22812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2" name="图片 63492" descr="未标题-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268663"/>
            <a:ext cx="3324225" cy="21605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3" name="Picture 3" descr="IMG_110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813" y="3429000"/>
            <a:ext cx="2808287" cy="1860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4" name="图片 5" descr="IMG_20150513_0840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7813" y="1508125"/>
            <a:ext cx="2809875" cy="1758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5" name="Text Box 2"/>
          <p:cNvSpPr/>
          <p:nvPr/>
        </p:nvSpPr>
        <p:spPr>
          <a:xfrm>
            <a:off x="93663" y="5289550"/>
            <a:ext cx="9024937" cy="118903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 eaLnBrk="0" hangingPunct="0">
              <a:spcBef>
                <a:spcPct val="50000"/>
              </a:spcBef>
            </a:pPr>
            <a:r>
              <a:rPr lang="zh-CN" altLang="en-US" sz="160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      </a:t>
            </a:r>
            <a:r>
              <a:rPr lang="zh-CN" altLang="en-US" sz="240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学生阅读量大幅提升：二年级王嘉嘉班平均阅读</a:t>
            </a:r>
            <a:r>
              <a:rPr lang="en-US" altLang="zh-CN" sz="240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26</a:t>
            </a:r>
            <a:r>
              <a:rPr lang="zh-CN" altLang="en-US" sz="240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万字；三年级赵璐班平均阅读</a:t>
            </a:r>
            <a:r>
              <a:rPr lang="en-US" altLang="zh-CN" sz="240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8</a:t>
            </a:r>
            <a:r>
              <a:rPr lang="zh-CN" altLang="en-US" sz="240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5万字</a:t>
            </a:r>
            <a:r>
              <a:rPr lang="en-US" altLang="zh-CN" sz="240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,</a:t>
            </a:r>
            <a:r>
              <a:rPr lang="zh-CN" altLang="en-US" sz="240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最多</a:t>
            </a:r>
            <a:r>
              <a:rPr lang="en-US" altLang="zh-CN" sz="240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120</a:t>
            </a:r>
            <a:r>
              <a:rPr lang="zh-CN" altLang="en-US" sz="240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万字；四年级姜艳班平均阅读</a:t>
            </a:r>
            <a:r>
              <a:rPr lang="en-US" altLang="zh-CN" sz="240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143</a:t>
            </a:r>
            <a:r>
              <a:rPr lang="zh-CN" altLang="en-US" sz="240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万字，最多</a:t>
            </a:r>
            <a:r>
              <a:rPr lang="en-US" altLang="zh-CN" sz="240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200</a:t>
            </a:r>
            <a:r>
              <a:rPr lang="zh-CN" altLang="en-US" sz="240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万字。</a:t>
            </a:r>
            <a:endParaRPr lang="zh-CN" altLang="en-US" sz="2400" dirty="0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0726" name="图片 7178" descr="未标题-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488" y="158750"/>
            <a:ext cx="647700" cy="638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5726113" y="576263"/>
            <a:ext cx="3400425" cy="51752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base"/>
            <a:r>
              <a:rPr kumimoji="1" lang="zh-CN" altLang="en-US" sz="2800" strike="noStrike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ea"/>
              </a:rPr>
              <a:t>润物无声，花开有声</a:t>
            </a:r>
            <a:endParaRPr kumimoji="1" lang="zh-CN" altLang="en-US" sz="2800" strike="noStrike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宋体" panose="02010600030101010101" pitchFamily="2" charset="-122"/>
              <a:cs typeface="+mn-ea"/>
              <a:sym typeface="+mn-ea"/>
            </a:endParaRPr>
          </a:p>
        </p:txBody>
      </p:sp>
      <p:sp>
        <p:nvSpPr>
          <p:cNvPr id="10" name="文本框 1"/>
          <p:cNvSpPr txBox="1"/>
          <p:nvPr/>
        </p:nvSpPr>
        <p:spPr>
          <a:xfrm>
            <a:off x="1331913" y="158750"/>
            <a:ext cx="2244525" cy="5847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indent="0"/>
            <a:r>
              <a:rPr lang="zh-CN" altLang="en-US" sz="320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共读一本书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图片 1" descr="psb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938" y="1349375"/>
            <a:ext cx="1357312" cy="26844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7" name="图片 4" descr="psb (40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3650" y="1348740"/>
            <a:ext cx="1332230" cy="2630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0" name="图片 9" descr="psb (30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7665" y="1379220"/>
            <a:ext cx="1343660" cy="26549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1" name="图片 54274" descr="照片 066"/>
          <p:cNvPicPr>
            <a:picLocks noChangeAspect="1"/>
          </p:cNvPicPr>
          <p:nvPr/>
        </p:nvPicPr>
        <p:blipFill>
          <a:blip r:embed="rId5"/>
          <a:srcRect l="6433" t="8565" r="-851" b="11461"/>
          <a:stretch>
            <a:fillRect/>
          </a:stretch>
        </p:blipFill>
        <p:spPr>
          <a:xfrm rot="-658444">
            <a:off x="293688" y="4068763"/>
            <a:ext cx="2376487" cy="1679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752" name="文本框 69645"/>
          <p:cNvSpPr txBox="1"/>
          <p:nvPr/>
        </p:nvSpPr>
        <p:spPr>
          <a:xfrm>
            <a:off x="63500" y="1571625"/>
            <a:ext cx="3481388" cy="22860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>
              <a:spcBef>
                <a:spcPct val="50000"/>
              </a:spcBef>
            </a:pPr>
            <a:r>
              <a:rPr lang="zh-CN" altLang="en-US" dirty="0">
                <a:solidFill>
                  <a:srgbClr val="0000FF"/>
                </a:solidFill>
                <a:latin typeface="微软雅黑" charset="-122"/>
                <a:ea typeface="微软雅黑" charset="-122"/>
              </a:rPr>
              <a:t>     </a:t>
            </a:r>
            <a:r>
              <a:rPr lang="zh-CN" altLang="en-US" sz="240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学生的写作量大幅度提升，四年级平均</a:t>
            </a:r>
            <a:r>
              <a:rPr lang="en-US" altLang="zh-CN" sz="240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4.1</a:t>
            </a:r>
            <a:r>
              <a:rPr lang="zh-CN" altLang="en-US" sz="240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万字，最多</a:t>
            </a:r>
            <a:r>
              <a:rPr lang="en-US" altLang="zh-CN" sz="240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6.9</a:t>
            </a:r>
            <a:r>
              <a:rPr lang="zh-CN" altLang="en-US" sz="240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万字；三年级平均</a:t>
            </a:r>
            <a:r>
              <a:rPr lang="en-US" altLang="zh-CN" sz="240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2.2</a:t>
            </a:r>
            <a:r>
              <a:rPr lang="zh-CN" altLang="en-US" sz="240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万字，最多</a:t>
            </a:r>
            <a:r>
              <a:rPr lang="en-US" altLang="zh-CN" sz="240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4.2</a:t>
            </a:r>
            <a:r>
              <a:rPr lang="zh-CN" altLang="en-US" sz="240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万字；二年级平均</a:t>
            </a:r>
            <a:r>
              <a:rPr lang="en-US" altLang="zh-CN" sz="240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5000</a:t>
            </a:r>
            <a:r>
              <a:rPr lang="zh-CN" altLang="en-US" sz="240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字，最多</a:t>
            </a:r>
            <a:r>
              <a:rPr lang="en-US" altLang="zh-CN" sz="240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1.5</a:t>
            </a:r>
            <a:r>
              <a:rPr lang="zh-CN" altLang="en-US" sz="240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万字。</a:t>
            </a:r>
          </a:p>
        </p:txBody>
      </p:sp>
      <p:pic>
        <p:nvPicPr>
          <p:cNvPr id="31753" name="图片 7178" descr="未标题-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488" y="158750"/>
            <a:ext cx="647700" cy="638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5726113" y="576263"/>
            <a:ext cx="3400425" cy="51752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base"/>
            <a:r>
              <a:rPr kumimoji="1" lang="zh-CN" altLang="en-US" sz="2800" strike="noStrike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ea"/>
              </a:rPr>
              <a:t>润物无声，花开有声</a:t>
            </a:r>
            <a:endParaRPr kumimoji="1" lang="zh-CN" altLang="en-US" sz="2800" strike="noStrike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宋体" panose="02010600030101010101" pitchFamily="2" charset="-122"/>
              <a:cs typeface="+mn-ea"/>
              <a:sym typeface="+mn-ea"/>
            </a:endParaRPr>
          </a:p>
        </p:txBody>
      </p:sp>
      <p:pic>
        <p:nvPicPr>
          <p:cNvPr id="24579" name="图片 4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2808605" y="4457065"/>
            <a:ext cx="3114040" cy="1965325"/>
          </a:xfrm>
          <a:prstGeom prst="rect">
            <a:avLst/>
          </a:prstGeom>
          <a:noFill/>
          <a:ln w="9525">
            <a:noFill/>
            <a:miter/>
          </a:ln>
          <a:scene3d>
            <a:camera prst="orthographicFront">
              <a:rot lat="0" lon="0" rev="600000"/>
            </a:camera>
            <a:lightRig rig="threePt" dir="t"/>
          </a:scene3d>
        </p:spPr>
      </p:pic>
      <p:pic>
        <p:nvPicPr>
          <p:cNvPr id="24581" name="图片 6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5617210" y="4393565"/>
            <a:ext cx="3132455" cy="1943100"/>
          </a:xfrm>
          <a:prstGeom prst="rect">
            <a:avLst/>
          </a:prstGeom>
          <a:noFill/>
          <a:ln w="9525">
            <a:noFill/>
            <a:miter/>
          </a:ln>
          <a:scene3d>
            <a:camera prst="orthographicFront">
              <a:rot lat="0" lon="0" rev="21000000"/>
            </a:camera>
            <a:lightRig rig="threePt" dir="t"/>
          </a:scene3d>
        </p:spPr>
      </p:pic>
      <p:sp>
        <p:nvSpPr>
          <p:cNvPr id="12" name="文本框 1"/>
          <p:cNvSpPr txBox="1"/>
          <p:nvPr/>
        </p:nvSpPr>
        <p:spPr>
          <a:xfrm>
            <a:off x="1331913" y="158750"/>
            <a:ext cx="2244525" cy="5847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indent="0"/>
            <a:r>
              <a:rPr lang="zh-CN" altLang="en-US" sz="320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共读一本书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内容占位符 3" descr="QQ图片20150709034512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971750" y="1484865"/>
            <a:ext cx="2546350" cy="2615847"/>
          </a:xfrm>
        </p:spPr>
      </p:pic>
      <p:pic>
        <p:nvPicPr>
          <p:cNvPr id="51205" name="图片 5" descr="QQ图片2015070903462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105" y="3549666"/>
            <a:ext cx="4805936" cy="2413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1206" name="文本框 2"/>
          <p:cNvSpPr txBox="1">
            <a:spLocks noChangeArrowheads="1"/>
          </p:cNvSpPr>
          <p:nvPr/>
        </p:nvSpPr>
        <p:spPr bwMode="auto">
          <a:xfrm>
            <a:off x="107690" y="3356995"/>
            <a:ext cx="4168239" cy="39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b="1" dirty="0">
                <a:solidFill>
                  <a:srgbClr val="0000FF"/>
                </a:solidFill>
              </a:rPr>
              <a:t>孩子们畅谈自己的收获</a:t>
            </a:r>
          </a:p>
        </p:txBody>
      </p:sp>
      <p:pic>
        <p:nvPicPr>
          <p:cNvPr id="7" name="图片 4" descr="QQ图片2015070903473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75929" y="1484865"/>
            <a:ext cx="3654425" cy="209745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内容占位符 3" descr="QQ图片2015070903465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35" y="3389265"/>
            <a:ext cx="3482975" cy="2573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本框 1"/>
          <p:cNvSpPr txBox="1">
            <a:spLocks noChangeArrowheads="1"/>
          </p:cNvSpPr>
          <p:nvPr/>
        </p:nvSpPr>
        <p:spPr bwMode="auto">
          <a:xfrm>
            <a:off x="3851950" y="3389265"/>
            <a:ext cx="5111750" cy="39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b="1" dirty="0">
                <a:solidFill>
                  <a:srgbClr val="0000FF"/>
                </a:solidFill>
              </a:rPr>
              <a:t>家长们也感动于孩子一步一个脚印的成长</a:t>
            </a:r>
          </a:p>
        </p:txBody>
      </p:sp>
      <p:pic>
        <p:nvPicPr>
          <p:cNvPr id="10" name="图片 7178" descr="未标题-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488" y="158750"/>
            <a:ext cx="647700" cy="638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1"/>
          <p:cNvSpPr txBox="1"/>
          <p:nvPr/>
        </p:nvSpPr>
        <p:spPr>
          <a:xfrm>
            <a:off x="1331913" y="158750"/>
            <a:ext cx="2244525" cy="5847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indent="0"/>
            <a:r>
              <a:rPr lang="zh-CN" altLang="en-US" sz="320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共读一本书</a:t>
            </a:r>
          </a:p>
        </p:txBody>
      </p:sp>
      <p:sp>
        <p:nvSpPr>
          <p:cNvPr id="12" name="文本框 4"/>
          <p:cNvSpPr txBox="1"/>
          <p:nvPr/>
        </p:nvSpPr>
        <p:spPr>
          <a:xfrm>
            <a:off x="5726113" y="576263"/>
            <a:ext cx="3400425" cy="51752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base"/>
            <a:r>
              <a:rPr kumimoji="1" lang="zh-CN" altLang="en-US" sz="2800" strike="noStrike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ea"/>
              </a:rPr>
              <a:t>润物无声，花开有声</a:t>
            </a:r>
            <a:endParaRPr kumimoji="1" lang="zh-CN" altLang="en-US" sz="2800" strike="noStrike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宋体" panose="02010600030101010101" pitchFamily="2" charset="-122"/>
              <a:cs typeface="+mn-ea"/>
              <a:sym typeface="+mn-ea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9"/>
          <p:cNvSpPr/>
          <p:nvPr/>
        </p:nvSpPr>
        <p:spPr>
          <a:xfrm>
            <a:off x="690563" y="1570038"/>
            <a:ext cx="8453437" cy="1603375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 anchor="t"/>
          <a:lstStyle/>
          <a:p>
            <a:pPr lvl="0" indent="0" eaLnBrk="0" hangingPunct="0">
              <a:lnSpc>
                <a:spcPct val="190000"/>
              </a:lnSpc>
              <a:buClr>
                <a:srgbClr val="CC3300"/>
              </a:buClr>
              <a:buSzPct val="70000"/>
              <a:buFont typeface="Wingdings" panose="05000000000000000000" pitchFamily="2" charset="2"/>
              <a:buNone/>
            </a:pPr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2770" name="图片 1" descr="image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330" y="4271010"/>
            <a:ext cx="3246755" cy="22459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72" name="矩形 6"/>
          <p:cNvSpPr/>
          <p:nvPr/>
        </p:nvSpPr>
        <p:spPr>
          <a:xfrm>
            <a:off x="133350" y="1619568"/>
            <a:ext cx="8686800" cy="240065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 algn="ctr"/>
            <a:r>
              <a:rPr lang="en-US" altLang="zh-CN" sz="220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2015</a:t>
            </a:r>
            <a:r>
              <a:rPr lang="zh-CN" altLang="en-US" sz="220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年</a:t>
            </a:r>
            <a:r>
              <a:rPr lang="en-US" altLang="zh-CN" sz="220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12</a:t>
            </a:r>
            <a:r>
              <a:rPr lang="zh-CN" altLang="en-US" sz="220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月青岛市网络条件下促进农村小学生能读会写协作体成立</a:t>
            </a:r>
          </a:p>
          <a:p>
            <a:pPr marL="0" indent="0">
              <a:lnSpc>
                <a:spcPct val="80000"/>
              </a:lnSpc>
            </a:pPr>
            <a:r>
              <a:rPr lang="zh-CN" altLang="en-US" sz="1600" dirty="0" smtClean="0">
                <a:solidFill>
                  <a:srgbClr val="0000FF"/>
                </a:solidFill>
                <a:latin typeface="微软雅黑" charset="-122"/>
                <a:ea typeface="微软雅黑" charset="-122"/>
                <a:sym typeface="+mn-ea"/>
              </a:rPr>
              <a:t>项目参与学校：</a:t>
            </a:r>
            <a:endParaRPr lang="zh-CN" altLang="en-US" sz="1600" b="1" dirty="0" smtClean="0">
              <a:solidFill>
                <a:srgbClr val="0000FF"/>
              </a:solidFill>
              <a:latin typeface="微软雅黑" charset="-122"/>
              <a:ea typeface="微软雅黑" charset="-122"/>
            </a:endParaRPr>
          </a:p>
          <a:p>
            <a:pPr marL="0" indent="0">
              <a:lnSpc>
                <a:spcPct val="80000"/>
              </a:lnSpc>
            </a:pPr>
            <a:r>
              <a:rPr lang="zh-CN" altLang="en-US" sz="1600" dirty="0" smtClean="0">
                <a:solidFill>
                  <a:srgbClr val="0000FF"/>
                </a:solidFill>
                <a:latin typeface="微软雅黑" charset="-122"/>
                <a:ea typeface="微软雅黑" charset="-122"/>
                <a:sym typeface="+mn-ea"/>
              </a:rPr>
              <a:t>选择青岛市平度、莱西、即墨、胶州、崂山五区市</a:t>
            </a:r>
            <a:r>
              <a:rPr lang="en-US" altLang="zh-CN" sz="1600" dirty="0" smtClean="0">
                <a:solidFill>
                  <a:srgbClr val="0000FF"/>
                </a:solidFill>
                <a:latin typeface="微软雅黑" charset="-122"/>
                <a:ea typeface="微软雅黑" charset="-122"/>
                <a:sym typeface="+mn-ea"/>
              </a:rPr>
              <a:t>16</a:t>
            </a:r>
            <a:r>
              <a:rPr lang="zh-CN" altLang="en-US" sz="1600" dirty="0" smtClean="0">
                <a:solidFill>
                  <a:srgbClr val="0000FF"/>
                </a:solidFill>
                <a:latin typeface="微软雅黑" charset="-122"/>
                <a:ea typeface="微软雅黑" charset="-122"/>
                <a:sym typeface="+mn-ea"/>
              </a:rPr>
              <a:t>所作为项目试点学校。</a:t>
            </a:r>
            <a:endParaRPr lang="zh-CN" altLang="en-US" sz="1600" b="1" dirty="0" smtClean="0">
              <a:solidFill>
                <a:srgbClr val="0000FF"/>
              </a:solidFill>
              <a:latin typeface="微软雅黑" charset="-122"/>
              <a:ea typeface="微软雅黑" charset="-122"/>
            </a:endParaRPr>
          </a:p>
          <a:p>
            <a:pPr marL="0" indent="0">
              <a:lnSpc>
                <a:spcPct val="80000"/>
              </a:lnSpc>
            </a:pPr>
            <a:r>
              <a:rPr lang="zh-CN" altLang="en-US" sz="1600" dirty="0" smtClean="0">
                <a:solidFill>
                  <a:srgbClr val="0000FF"/>
                </a:solidFill>
                <a:latin typeface="微软雅黑" charset="-122"/>
                <a:ea typeface="微软雅黑" charset="-122"/>
                <a:sym typeface="+mn-ea"/>
              </a:rPr>
              <a:t>项目学校的校长与老师要有一定的信息技术水平，年轻，热衷参与，易于接受现代信息技术的理念。</a:t>
            </a:r>
            <a:endParaRPr lang="zh-CN" altLang="en-US" sz="1600" b="1" dirty="0" smtClean="0">
              <a:solidFill>
                <a:srgbClr val="0000FF"/>
              </a:solidFill>
              <a:latin typeface="微软雅黑" charset="-122"/>
              <a:ea typeface="微软雅黑" charset="-122"/>
            </a:endParaRPr>
          </a:p>
          <a:p>
            <a:pPr marL="0" indent="0">
              <a:lnSpc>
                <a:spcPct val="80000"/>
              </a:lnSpc>
            </a:pPr>
            <a:r>
              <a:rPr lang="zh-CN" altLang="en-US" sz="1600" dirty="0" smtClean="0">
                <a:solidFill>
                  <a:srgbClr val="0000FF"/>
                </a:solidFill>
                <a:latin typeface="微软雅黑" charset="-122"/>
                <a:ea typeface="微软雅黑" charset="-122"/>
                <a:sym typeface="+mn-ea"/>
              </a:rPr>
              <a:t>项目学校有一定的信息化环境，如：微机室、移动终端、无线环境，上网要达到一定的网速。</a:t>
            </a:r>
          </a:p>
          <a:p>
            <a:pPr eaLnBrk="0" hangingPunct="0"/>
            <a:r>
              <a:rPr lang="zh-CN" altLang="en-US" sz="1600" dirty="0" smtClean="0">
                <a:solidFill>
                  <a:srgbClr val="0000FF"/>
                </a:solidFill>
                <a:latin typeface="微软雅黑" charset="-122"/>
                <a:ea typeface="微软雅黑" charset="-122"/>
                <a:sym typeface="宋体" panose="02010600030101010101" pitchFamily="2" charset="-122"/>
              </a:rPr>
              <a:t>项目</a:t>
            </a:r>
            <a:r>
              <a:rPr lang="zh-CN" altLang="en-US" sz="1600" dirty="0">
                <a:solidFill>
                  <a:srgbClr val="0000FF"/>
                </a:solidFill>
                <a:latin typeface="微软雅黑" charset="-122"/>
                <a:ea typeface="微软雅黑" charset="-122"/>
                <a:sym typeface="宋体" panose="02010600030101010101" pitchFamily="2" charset="-122"/>
              </a:rPr>
              <a:t>专家：</a:t>
            </a:r>
          </a:p>
          <a:p>
            <a:pPr eaLnBrk="0" hangingPunct="0"/>
            <a:r>
              <a:rPr lang="zh-CN" altLang="en-US" sz="1600" dirty="0" smtClean="0">
                <a:solidFill>
                  <a:srgbClr val="0000FF"/>
                </a:solidFill>
                <a:latin typeface="微软雅黑" charset="-122"/>
                <a:ea typeface="微软雅黑" charset="-122"/>
                <a:sym typeface="+mn-ea"/>
              </a:rPr>
              <a:t>深圳南山实验小学</a:t>
            </a:r>
            <a:r>
              <a:rPr lang="zh-CN" altLang="en-US" sz="1600" dirty="0">
                <a:solidFill>
                  <a:srgbClr val="0000FF"/>
                </a:solidFill>
                <a:latin typeface="微软雅黑" charset="-122"/>
                <a:ea typeface="微软雅黑" charset="-122"/>
                <a:sym typeface="+mn-ea"/>
              </a:rPr>
              <a:t>：王建宜校长、周美英老师</a:t>
            </a:r>
            <a:endParaRPr lang="zh-CN" altLang="en-US" sz="1600" dirty="0">
              <a:solidFill>
                <a:srgbClr val="0000FF"/>
              </a:solidFill>
              <a:latin typeface="微软雅黑" charset="-122"/>
              <a:ea typeface="微软雅黑" charset="-122"/>
            </a:endParaRPr>
          </a:p>
          <a:p>
            <a:pPr eaLnBrk="0" hangingPunct="0"/>
            <a:r>
              <a:rPr lang="zh-CN" altLang="en-US" sz="1600" dirty="0">
                <a:solidFill>
                  <a:srgbClr val="0000FF"/>
                </a:solidFill>
                <a:latin typeface="微软雅黑" charset="-122"/>
                <a:ea typeface="微软雅黑" charset="-122"/>
                <a:sym typeface="+mn-ea"/>
              </a:rPr>
              <a:t>崂山区华楼海尔希望小学校长及项目教师</a:t>
            </a:r>
            <a:endParaRPr lang="en-US" sz="1600" b="1" dirty="0" smtClean="0">
              <a:solidFill>
                <a:srgbClr val="0000FF"/>
              </a:solidFill>
              <a:latin typeface="微软雅黑" charset="-122"/>
              <a:ea typeface="微软雅黑" charset="-122"/>
            </a:endParaRPr>
          </a:p>
          <a:p>
            <a:pPr lvl="0" indent="0" algn="ctr"/>
            <a:endParaRPr lang="zh-CN" altLang="en-US" sz="1600" dirty="0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2773" name="文本框 1"/>
          <p:cNvSpPr txBox="1"/>
          <p:nvPr/>
        </p:nvSpPr>
        <p:spPr>
          <a:xfrm>
            <a:off x="1387689" y="212150"/>
            <a:ext cx="5128327" cy="5847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indent="0"/>
            <a:r>
              <a:rPr lang="zh-CN" altLang="en-US" sz="320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提升引领，协作体共赢发展</a:t>
            </a:r>
          </a:p>
        </p:txBody>
      </p:sp>
      <p:pic>
        <p:nvPicPr>
          <p:cNvPr id="32774" name="图片 7178" descr="未标题-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8" y="158750"/>
            <a:ext cx="647700" cy="638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2226" name="图片 11" descr="IMG_116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0" y="4273224"/>
            <a:ext cx="3495810" cy="2246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3" name="Group 2"/>
          <p:cNvGrpSpPr/>
          <p:nvPr/>
        </p:nvGrpSpPr>
        <p:grpSpPr bwMode="auto">
          <a:xfrm>
            <a:off x="167005" y="1244600"/>
            <a:ext cx="8869045" cy="2379980"/>
            <a:chOff x="0" y="0"/>
            <a:chExt cx="1896" cy="1268"/>
          </a:xfrm>
        </p:grpSpPr>
        <p:sp>
          <p:nvSpPr>
            <p:cNvPr id="54274" name="AutoShape 6" descr="草皮"/>
            <p:cNvSpPr>
              <a:spLocks noChangeArrowheads="1"/>
            </p:cNvSpPr>
            <p:nvPr/>
          </p:nvSpPr>
          <p:spPr bwMode="auto">
            <a:xfrm>
              <a:off x="0" y="0"/>
              <a:ext cx="1888" cy="126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2"/>
              <a:srcRect/>
              <a:tile tx="0" ty="0" sx="100000" sy="100000" flip="none" algn="tl"/>
            </a:blipFill>
            <a:ln w="38100" cmpd="dbl">
              <a:solidFill>
                <a:srgbClr val="B2B2B2"/>
              </a:solidFill>
              <a:round/>
            </a:ln>
          </p:spPr>
          <p:txBody>
            <a:bodyPr wrap="none" lIns="90000" tIns="46800" rIns="90000" bIns="46800" anchor="ctr"/>
            <a:lstStyle/>
            <a:p>
              <a:pPr algn="ctr" eaLnBrk="0" hangingPunct="0">
                <a:spcBef>
                  <a:spcPct val="50000"/>
                </a:spcBef>
                <a:buClr>
                  <a:srgbClr val="FF0000"/>
                </a:buClr>
                <a:buSzPct val="70000"/>
                <a:buFont typeface="Wingdings" panose="05000000000000000000" pitchFamily="2" charset="2"/>
                <a:buNone/>
              </a:pPr>
              <a:endParaRPr lang="zh-CN" altLang="en-US" sz="2000" i="1">
                <a:solidFill>
                  <a:schemeClr val="bg1"/>
                </a:solidFill>
                <a:ea typeface="黑体" panose="02010600030101010101" pitchFamily="49" charset="-122"/>
              </a:endParaRPr>
            </a:p>
          </p:txBody>
        </p:sp>
        <p:sp>
          <p:nvSpPr>
            <p:cNvPr id="54275" name="Rectangle 9"/>
            <p:cNvSpPr>
              <a:spLocks noChangeArrowheads="1"/>
            </p:cNvSpPr>
            <p:nvPr/>
          </p:nvSpPr>
          <p:spPr bwMode="auto">
            <a:xfrm>
              <a:off x="64" y="72"/>
              <a:ext cx="1832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/>
            <a:p>
              <a:pPr eaLnBrk="0" hangingPunct="0">
                <a:lnSpc>
                  <a:spcPct val="190000"/>
                </a:lnSpc>
                <a:buClr>
                  <a:srgbClr val="CC3300"/>
                </a:buClr>
                <a:buSzPct val="70000"/>
                <a:buFont typeface="Wingdings" panose="05000000000000000000" pitchFamily="2" charset="2"/>
                <a:buNone/>
              </a:pPr>
              <a:r>
                <a:rPr lang="zh-CN" altLang="en-US" sz="1600">
                  <a:solidFill>
                    <a:schemeClr val="bg1"/>
                  </a:solidFill>
                  <a:latin typeface="Tahoma" panose="020B0604030504040204" pitchFamily="34" charset="0"/>
                  <a:sym typeface="Tahoma" panose="020B0604030504040204" pitchFamily="34" charset="0"/>
                </a:rPr>
                <a:t>积极组织员工开展探望残疾人群、慰问聋哑儿童、关爱孤寡老人等扶弱势群体的公益活动。</a:t>
              </a:r>
              <a:endParaRPr lang="zh-CN" altLang="en-US"/>
            </a:p>
          </p:txBody>
        </p:sp>
      </p:grpSp>
      <p:sp>
        <p:nvSpPr>
          <p:cNvPr id="54276" name="Text Box 2"/>
          <p:cNvSpPr>
            <a:spLocks noChangeArrowheads="1"/>
          </p:cNvSpPr>
          <p:nvPr/>
        </p:nvSpPr>
        <p:spPr bwMode="auto">
          <a:xfrm>
            <a:off x="269875" y="1322070"/>
            <a:ext cx="884999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2000" dirty="0" smtClean="0">
                <a:solidFill>
                  <a:srgbClr val="0000FF"/>
                </a:solidFill>
                <a:latin typeface="微软雅黑" charset="-122"/>
                <a:ea typeface="微软雅黑" charset="-122"/>
                <a:sym typeface="Arial" panose="020B0604020202020204" pitchFamily="34" charset="0"/>
              </a:rPr>
              <a:t>项目</a:t>
            </a:r>
            <a:r>
              <a:rPr lang="zh-CN" altLang="en-US" sz="2000" dirty="0">
                <a:solidFill>
                  <a:srgbClr val="0000FF"/>
                </a:solidFill>
                <a:latin typeface="微软雅黑" charset="-122"/>
                <a:ea typeface="微软雅黑" charset="-122"/>
                <a:sym typeface="Arial" panose="020B0604020202020204" pitchFamily="34" charset="0"/>
              </a:rPr>
              <a:t>成果：</a:t>
            </a:r>
          </a:p>
          <a:p>
            <a:pPr eaLnBrk="0" hangingPunct="0"/>
            <a:r>
              <a:rPr lang="en-US" altLang="zh-CN" sz="1800" dirty="0" smtClean="0">
                <a:solidFill>
                  <a:srgbClr val="0000FF"/>
                </a:solidFill>
                <a:latin typeface="微软雅黑" charset="-122"/>
                <a:ea typeface="微软雅黑" charset="-122"/>
                <a:sym typeface="Arial" panose="020B0604020202020204" pitchFamily="34" charset="0"/>
              </a:rPr>
              <a:t>1.</a:t>
            </a:r>
            <a:r>
              <a:rPr lang="zh-CN" altLang="en-US" sz="1800" dirty="0">
                <a:solidFill>
                  <a:srgbClr val="0000FF"/>
                </a:solidFill>
                <a:latin typeface="微软雅黑" charset="-122"/>
                <a:ea typeface="微软雅黑" charset="-122"/>
                <a:sym typeface="Arial" panose="020B0604020202020204" pitchFamily="34" charset="0"/>
              </a:rPr>
              <a:t>2016年</a:t>
            </a:r>
            <a:r>
              <a:rPr lang="en-US" altLang="zh-CN" sz="1800" dirty="0">
                <a:solidFill>
                  <a:srgbClr val="0000FF"/>
                </a:solidFill>
                <a:latin typeface="微软雅黑" charset="-122"/>
                <a:ea typeface="微软雅黑" charset="-122"/>
                <a:sym typeface="Arial" panose="020B0604020202020204" pitchFamily="34" charset="0"/>
              </a:rPr>
              <a:t>12</a:t>
            </a:r>
            <a:r>
              <a:rPr lang="zh-CN" altLang="en-US" sz="1800" dirty="0">
                <a:solidFill>
                  <a:srgbClr val="0000FF"/>
                </a:solidFill>
                <a:latin typeface="微软雅黑" charset="-122"/>
                <a:ea typeface="微软雅黑" charset="-122"/>
                <a:sym typeface="Arial" panose="020B0604020202020204" pitchFamily="34" charset="0"/>
              </a:rPr>
              <a:t>月所有</a:t>
            </a:r>
            <a:r>
              <a:rPr lang="en-US" altLang="zh-CN" sz="1800" dirty="0">
                <a:solidFill>
                  <a:srgbClr val="0000FF"/>
                </a:solidFill>
                <a:latin typeface="微软雅黑" charset="-122"/>
                <a:ea typeface="微软雅黑" charset="-122"/>
                <a:sym typeface="Arial" panose="020B0604020202020204" pitchFamily="34" charset="0"/>
              </a:rPr>
              <a:t>16</a:t>
            </a:r>
            <a:r>
              <a:rPr lang="zh-CN" altLang="en-US" sz="1800" dirty="0">
                <a:solidFill>
                  <a:srgbClr val="0000FF"/>
                </a:solidFill>
                <a:latin typeface="微软雅黑" charset="-122"/>
                <a:ea typeface="微软雅黑" charset="-122"/>
                <a:sym typeface="Arial" panose="020B0604020202020204" pitchFamily="34" charset="0"/>
              </a:rPr>
              <a:t>个课题协作体学校开展项目研究，</a:t>
            </a:r>
            <a:r>
              <a:rPr lang="zh-CN" altLang="en-US" sz="1800" dirty="0" smtClean="0">
                <a:solidFill>
                  <a:srgbClr val="0000FF"/>
                </a:solidFill>
                <a:latin typeface="微软雅黑" charset="-122"/>
                <a:ea typeface="微软雅黑" charset="-122"/>
                <a:sym typeface="Arial" panose="020B0604020202020204" pitchFamily="34" charset="0"/>
              </a:rPr>
              <a:t>能</a:t>
            </a:r>
            <a:r>
              <a:rPr lang="zh-CN" altLang="en-US" sz="1800" dirty="0">
                <a:solidFill>
                  <a:srgbClr val="0000FF"/>
                </a:solidFill>
                <a:latin typeface="微软雅黑" charset="-122"/>
                <a:ea typeface="微软雅黑" charset="-122"/>
                <a:sym typeface="Arial" panose="020B0604020202020204" pitchFamily="34" charset="0"/>
              </a:rPr>
              <a:t>读</a:t>
            </a:r>
            <a:r>
              <a:rPr lang="zh-CN" altLang="en-US" sz="1800" dirty="0" smtClean="0">
                <a:solidFill>
                  <a:srgbClr val="0000FF"/>
                </a:solidFill>
                <a:latin typeface="微软雅黑" charset="-122"/>
                <a:ea typeface="微软雅黑" charset="-122"/>
                <a:sym typeface="Arial" panose="020B0604020202020204" pitchFamily="34" charset="0"/>
              </a:rPr>
              <a:t>会</a:t>
            </a:r>
            <a:r>
              <a:rPr lang="zh-CN" altLang="en-US" sz="1800" dirty="0">
                <a:solidFill>
                  <a:srgbClr val="0000FF"/>
                </a:solidFill>
                <a:latin typeface="微软雅黑" charset="-122"/>
                <a:ea typeface="微软雅黑" charset="-122"/>
                <a:sym typeface="Arial" panose="020B0604020202020204" pitchFamily="34" charset="0"/>
              </a:rPr>
              <a:t>写班</a:t>
            </a:r>
            <a:r>
              <a:rPr lang="en-US" altLang="zh-CN" sz="1800" dirty="0">
                <a:solidFill>
                  <a:srgbClr val="0000FF"/>
                </a:solidFill>
                <a:latin typeface="微软雅黑" charset="-122"/>
                <a:ea typeface="微软雅黑" charset="-122"/>
                <a:sym typeface="Arial" panose="020B0604020202020204" pitchFamily="34" charset="0"/>
              </a:rPr>
              <a:t>19</a:t>
            </a:r>
            <a:r>
              <a:rPr lang="zh-CN" altLang="en-US" sz="1800" dirty="0">
                <a:solidFill>
                  <a:srgbClr val="0000FF"/>
                </a:solidFill>
                <a:latin typeface="微软雅黑" charset="-122"/>
                <a:ea typeface="微软雅黑" charset="-122"/>
                <a:sym typeface="Arial" panose="020B0604020202020204" pitchFamily="34" charset="0"/>
              </a:rPr>
              <a:t>个；共读一本书</a:t>
            </a:r>
            <a:r>
              <a:rPr lang="en-US" altLang="zh-CN" sz="1800" dirty="0">
                <a:solidFill>
                  <a:srgbClr val="0000FF"/>
                </a:solidFill>
                <a:latin typeface="微软雅黑" charset="-122"/>
                <a:ea typeface="微软雅黑" charset="-122"/>
                <a:sym typeface="Arial" panose="020B0604020202020204" pitchFamily="34" charset="0"/>
              </a:rPr>
              <a:t>50</a:t>
            </a:r>
            <a:r>
              <a:rPr lang="zh-CN" altLang="en-US" sz="1800" dirty="0">
                <a:solidFill>
                  <a:srgbClr val="0000FF"/>
                </a:solidFill>
                <a:latin typeface="微软雅黑" charset="-122"/>
                <a:ea typeface="微软雅黑" charset="-122"/>
                <a:sym typeface="Arial" panose="020B0604020202020204" pitchFamily="34" charset="0"/>
              </a:rPr>
              <a:t>多个班；</a:t>
            </a:r>
            <a:r>
              <a:rPr lang="en-US" altLang="zh-CN" sz="1800" dirty="0">
                <a:solidFill>
                  <a:srgbClr val="0000FF"/>
                </a:solidFill>
                <a:latin typeface="微软雅黑" charset="-122"/>
                <a:ea typeface="微软雅黑" charset="-122"/>
                <a:sym typeface="Arial" panose="020B0604020202020204" pitchFamily="34" charset="0"/>
              </a:rPr>
              <a:t>2017</a:t>
            </a:r>
            <a:r>
              <a:rPr lang="zh-CN" altLang="en-US" sz="1800" dirty="0">
                <a:solidFill>
                  <a:srgbClr val="0000FF"/>
                </a:solidFill>
                <a:latin typeface="微软雅黑" charset="-122"/>
                <a:ea typeface="微软雅黑" charset="-122"/>
                <a:sym typeface="Arial" panose="020B0604020202020204" pitchFamily="34" charset="0"/>
              </a:rPr>
              <a:t>年</a:t>
            </a:r>
            <a:r>
              <a:rPr lang="en-US" altLang="zh-CN" sz="1800" dirty="0">
                <a:solidFill>
                  <a:srgbClr val="0000FF"/>
                </a:solidFill>
                <a:latin typeface="微软雅黑" charset="-122"/>
                <a:ea typeface="微软雅黑" charset="-122"/>
                <a:sym typeface="Arial" panose="020B0604020202020204" pitchFamily="34" charset="0"/>
              </a:rPr>
              <a:t>9</a:t>
            </a:r>
            <a:r>
              <a:rPr lang="zh-CN" altLang="en-US" sz="1800" dirty="0">
                <a:solidFill>
                  <a:srgbClr val="0000FF"/>
                </a:solidFill>
                <a:latin typeface="微软雅黑" charset="-122"/>
                <a:ea typeface="微软雅黑" charset="-122"/>
                <a:sym typeface="Arial" panose="020B0604020202020204" pitchFamily="34" charset="0"/>
              </a:rPr>
              <a:t>月将全面开展，再增加部分项目学校，力争</a:t>
            </a:r>
            <a:r>
              <a:rPr lang="en-US" altLang="zh-CN" sz="1800" dirty="0">
                <a:solidFill>
                  <a:srgbClr val="0000FF"/>
                </a:solidFill>
                <a:latin typeface="微软雅黑" charset="-122"/>
                <a:ea typeface="微软雅黑" charset="-122"/>
                <a:sym typeface="Arial" panose="020B0604020202020204" pitchFamily="34" charset="0"/>
              </a:rPr>
              <a:t>2018</a:t>
            </a:r>
            <a:r>
              <a:rPr lang="zh-CN" altLang="en-US" sz="1800" dirty="0">
                <a:solidFill>
                  <a:srgbClr val="0000FF"/>
                </a:solidFill>
                <a:latin typeface="微软雅黑" charset="-122"/>
                <a:ea typeface="微软雅黑" charset="-122"/>
                <a:sym typeface="Arial" panose="020B0604020202020204" pitchFamily="34" charset="0"/>
              </a:rPr>
              <a:t>年达到</a:t>
            </a:r>
            <a:r>
              <a:rPr lang="en-US" altLang="zh-CN" sz="1800" dirty="0">
                <a:solidFill>
                  <a:srgbClr val="0000FF"/>
                </a:solidFill>
                <a:latin typeface="微软雅黑" charset="-122"/>
                <a:ea typeface="微软雅黑" charset="-122"/>
                <a:sym typeface="Arial" panose="020B0604020202020204" pitchFamily="34" charset="0"/>
              </a:rPr>
              <a:t>40</a:t>
            </a:r>
            <a:r>
              <a:rPr lang="zh-CN" altLang="en-US" sz="1800" dirty="0">
                <a:solidFill>
                  <a:srgbClr val="0000FF"/>
                </a:solidFill>
                <a:latin typeface="微软雅黑" charset="-122"/>
                <a:ea typeface="微软雅黑" charset="-122"/>
                <a:sym typeface="Arial" panose="020B0604020202020204" pitchFamily="34" charset="0"/>
              </a:rPr>
              <a:t>个学校。</a:t>
            </a:r>
          </a:p>
          <a:p>
            <a:pPr eaLnBrk="0" hangingPunct="0"/>
            <a:r>
              <a:rPr lang="en-US" altLang="zh-CN" sz="1800" dirty="0" smtClean="0">
                <a:solidFill>
                  <a:srgbClr val="0000FF"/>
                </a:solidFill>
                <a:latin typeface="微软雅黑" charset="-122"/>
                <a:ea typeface="微软雅黑" charset="-122"/>
                <a:sym typeface="Arial" panose="020B0604020202020204" pitchFamily="34" charset="0"/>
              </a:rPr>
              <a:t>2.</a:t>
            </a:r>
            <a:r>
              <a:rPr lang="zh-CN" altLang="en-US" sz="1800" dirty="0" smtClean="0">
                <a:solidFill>
                  <a:srgbClr val="0000FF"/>
                </a:solidFill>
                <a:latin typeface="微软雅黑" charset="-122"/>
                <a:ea typeface="微软雅黑" charset="-122"/>
                <a:sym typeface="Arial" panose="020B0604020202020204" pitchFamily="34" charset="0"/>
              </a:rPr>
              <a:t>打造</a:t>
            </a:r>
            <a:r>
              <a:rPr lang="zh-CN" altLang="en-US" sz="1800" dirty="0">
                <a:solidFill>
                  <a:srgbClr val="0000FF"/>
                </a:solidFill>
                <a:latin typeface="微软雅黑" charset="-122"/>
                <a:ea typeface="微软雅黑" charset="-122"/>
                <a:sym typeface="Arial" panose="020B0604020202020204" pitchFamily="34" charset="0"/>
              </a:rPr>
              <a:t>一批在当地具有农村特色信息化的学校，项目在全国区域范围有较大影响。</a:t>
            </a:r>
          </a:p>
          <a:p>
            <a:pPr eaLnBrk="0" hangingPunct="0"/>
            <a:r>
              <a:rPr lang="en-US" altLang="zh-CN" sz="1800" dirty="0" smtClean="0">
                <a:solidFill>
                  <a:srgbClr val="0000FF"/>
                </a:solidFill>
                <a:latin typeface="微软雅黑" charset="-122"/>
                <a:ea typeface="微软雅黑" charset="-122"/>
                <a:sym typeface="Arial" panose="020B0604020202020204" pitchFamily="34" charset="0"/>
              </a:rPr>
              <a:t>3.</a:t>
            </a:r>
            <a:r>
              <a:rPr lang="zh-CN" altLang="en-US" sz="1800" dirty="0" smtClean="0">
                <a:solidFill>
                  <a:srgbClr val="0000FF"/>
                </a:solidFill>
                <a:latin typeface="微软雅黑" charset="-122"/>
                <a:ea typeface="微软雅黑" charset="-122"/>
                <a:sym typeface="Arial" panose="020B0604020202020204" pitchFamily="34" charset="0"/>
              </a:rPr>
              <a:t>培养</a:t>
            </a:r>
            <a:r>
              <a:rPr lang="zh-CN" altLang="en-US" sz="1800" dirty="0">
                <a:solidFill>
                  <a:srgbClr val="0000FF"/>
                </a:solidFill>
                <a:latin typeface="微软雅黑" charset="-122"/>
                <a:ea typeface="微软雅黑" charset="-122"/>
                <a:sym typeface="Arial" panose="020B0604020202020204" pitchFamily="34" charset="0"/>
              </a:rPr>
              <a:t>出一批项目骨干教师，作为项目的专家，带动当地教育信息化。</a:t>
            </a:r>
          </a:p>
          <a:p>
            <a:pPr eaLnBrk="0" hangingPunct="0"/>
            <a:r>
              <a:rPr lang="en-US" altLang="zh-CN" sz="1800" dirty="0" smtClean="0">
                <a:solidFill>
                  <a:srgbClr val="0000FF"/>
                </a:solidFill>
                <a:latin typeface="微软雅黑" charset="-122"/>
                <a:ea typeface="微软雅黑" charset="-122"/>
                <a:sym typeface="Arial" panose="020B0604020202020204" pitchFamily="34" charset="0"/>
              </a:rPr>
              <a:t>4.</a:t>
            </a:r>
            <a:r>
              <a:rPr lang="zh-CN" altLang="en-US" sz="1800" dirty="0" smtClean="0">
                <a:solidFill>
                  <a:srgbClr val="0000FF"/>
                </a:solidFill>
                <a:latin typeface="微软雅黑" charset="-122"/>
                <a:ea typeface="微软雅黑" charset="-122"/>
                <a:sym typeface="Arial" panose="020B0604020202020204" pitchFamily="34" charset="0"/>
              </a:rPr>
              <a:t>学生</a:t>
            </a:r>
            <a:r>
              <a:rPr lang="zh-CN" altLang="en-US" sz="1800" dirty="0">
                <a:solidFill>
                  <a:srgbClr val="0000FF"/>
                </a:solidFill>
                <a:latin typeface="微软雅黑" charset="-122"/>
                <a:ea typeface="微软雅黑" charset="-122"/>
                <a:sym typeface="Arial" panose="020B0604020202020204" pitchFamily="34" charset="0"/>
              </a:rPr>
              <a:t>的能读会写水平、语文综合素养有大幅提升。</a:t>
            </a:r>
          </a:p>
        </p:txBody>
      </p:sp>
      <p:pic>
        <p:nvPicPr>
          <p:cNvPr id="6" name="Picture 6" descr="信息科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1825" y="4022725"/>
            <a:ext cx="3886200" cy="2515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6382" y="4022725"/>
            <a:ext cx="3817598" cy="25152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178" descr="未标题-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488" y="158750"/>
            <a:ext cx="647700" cy="638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1"/>
          <p:cNvSpPr txBox="1"/>
          <p:nvPr/>
        </p:nvSpPr>
        <p:spPr>
          <a:xfrm>
            <a:off x="1387689" y="212150"/>
            <a:ext cx="5128327" cy="5847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indent="0"/>
            <a:r>
              <a:rPr lang="zh-CN" altLang="en-US" sz="320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提升引领，协作体共赢发展</a:t>
            </a:r>
          </a:p>
        </p:txBody>
      </p:sp>
    </p:spTree>
  </p:cSld>
  <p:clrMapOvr>
    <a:masterClrMapping/>
  </p:clrMapOvr>
  <p:transition spd="med">
    <p:cover dir="r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直接连接符 7174"/>
          <p:cNvSpPr/>
          <p:nvPr/>
        </p:nvSpPr>
        <p:spPr>
          <a:xfrm>
            <a:off x="179388" y="1988900"/>
            <a:ext cx="2808287" cy="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" name="直接连接符 7175"/>
          <p:cNvSpPr/>
          <p:nvPr/>
        </p:nvSpPr>
        <p:spPr>
          <a:xfrm>
            <a:off x="512876" y="1772885"/>
            <a:ext cx="2808287" cy="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175" name="直接连接符 7176"/>
          <p:cNvSpPr/>
          <p:nvPr/>
        </p:nvSpPr>
        <p:spPr>
          <a:xfrm>
            <a:off x="3819978" y="5805165"/>
            <a:ext cx="2808287" cy="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176" name="直接连接符 7177"/>
          <p:cNvSpPr/>
          <p:nvPr/>
        </p:nvSpPr>
        <p:spPr>
          <a:xfrm>
            <a:off x="4339544" y="5589150"/>
            <a:ext cx="2808288" cy="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7180" name="内容占位符 7179" descr="图片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3805" y="2060905"/>
            <a:ext cx="4533900" cy="3457575"/>
          </a:xfrm>
          <a:ln/>
        </p:spPr>
      </p:pic>
      <p:pic>
        <p:nvPicPr>
          <p:cNvPr id="7178" name="图片 7178" descr="未标题-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225" y="246063"/>
            <a:ext cx="647700" cy="638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177925" y="564760"/>
            <a:ext cx="7966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0070C0"/>
                </a:solidFill>
                <a:latin typeface="+mj-ea"/>
                <a:ea typeface="+mj-ea"/>
              </a:rPr>
              <a:t>中国教育发展基金会</a:t>
            </a:r>
            <a:r>
              <a:rPr lang="en-US" altLang="zh-CN" dirty="0" smtClean="0">
                <a:solidFill>
                  <a:srgbClr val="0070C0"/>
                </a:solidFill>
                <a:latin typeface="+mj-ea"/>
                <a:ea typeface="+mj-ea"/>
              </a:rPr>
              <a:t>——</a:t>
            </a:r>
            <a:r>
              <a:rPr lang="zh-CN" altLang="en-US" dirty="0" smtClean="0">
                <a:solidFill>
                  <a:srgbClr val="0070C0"/>
                </a:solidFill>
                <a:latin typeface="+mj-ea"/>
                <a:ea typeface="+mj-ea"/>
              </a:rPr>
              <a:t>“戴尔互联创未来”项目</a:t>
            </a:r>
            <a:endParaRPr lang="zh-CN" altLang="en-US" dirty="0">
              <a:solidFill>
                <a:srgbClr val="0070C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9904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2"/>
          <p:cNvPicPr>
            <a:picLocks noGrp="1" noChangeAspect="1" noChangeArrowheads="1"/>
          </p:cNvPicPr>
          <p:nvPr>
            <p:ph type="subTitle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620805"/>
            <a:ext cx="9242425" cy="5702653"/>
          </a:xfrm>
        </p:spPr>
      </p:pic>
      <p:sp>
        <p:nvSpPr>
          <p:cNvPr id="77827" name="Text Box 3"/>
          <p:cNvSpPr>
            <a:spLocks noChangeArrowheads="1"/>
          </p:cNvSpPr>
          <p:nvPr/>
        </p:nvSpPr>
        <p:spPr bwMode="auto">
          <a:xfrm>
            <a:off x="2465389" y="3788834"/>
            <a:ext cx="451643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</a:pPr>
            <a:endParaRPr lang="zh-CN" altLang="en-US" sz="4900" b="1" dirty="0">
              <a:solidFill>
                <a:srgbClr val="FF3300"/>
              </a:solidFill>
              <a:latin typeface="华文行楷" pitchFamily="2" charset="-122"/>
              <a:ea typeface="华文隶书" pitchFamily="2" charset="-122"/>
            </a:endParaRPr>
          </a:p>
        </p:txBody>
      </p:sp>
      <p:sp>
        <p:nvSpPr>
          <p:cNvPr id="77828" name="矩形 1"/>
          <p:cNvSpPr>
            <a:spLocks noChangeArrowheads="1"/>
          </p:cNvSpPr>
          <p:nvPr/>
        </p:nvSpPr>
        <p:spPr bwMode="auto">
          <a:xfrm>
            <a:off x="2303463" y="1734425"/>
            <a:ext cx="4916487" cy="2034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5400" dirty="0" smtClean="0">
                <a:solidFill>
                  <a:srgbClr val="FF3300"/>
                </a:solidFill>
                <a:latin typeface="华文行楷" pitchFamily="2" charset="-122"/>
                <a:ea typeface="华文琥珀" pitchFamily="2" charset="-122"/>
              </a:rPr>
              <a:t>    静</a:t>
            </a:r>
            <a:r>
              <a:rPr lang="zh-CN" altLang="en-US" sz="5400" dirty="0">
                <a:solidFill>
                  <a:srgbClr val="FF3300"/>
                </a:solidFill>
                <a:latin typeface="华文行楷" pitchFamily="2" charset="-122"/>
                <a:ea typeface="华文琥珀" pitchFamily="2" charset="-122"/>
              </a:rPr>
              <a:t>待</a:t>
            </a:r>
            <a:r>
              <a:rPr lang="zh-CN" altLang="en-US" sz="5400" dirty="0" smtClean="0">
                <a:solidFill>
                  <a:srgbClr val="FF3300"/>
                </a:solidFill>
                <a:latin typeface="华文行楷" pitchFamily="2" charset="-122"/>
                <a:ea typeface="华文琥珀" pitchFamily="2" charset="-122"/>
              </a:rPr>
              <a:t>花开</a:t>
            </a:r>
            <a:endParaRPr lang="en-US" altLang="zh-CN" sz="4900" b="1" dirty="0" smtClean="0">
              <a:solidFill>
                <a:srgbClr val="FF3300"/>
              </a:solidFill>
              <a:latin typeface="华文行楷" pitchFamily="2" charset="-122"/>
              <a:ea typeface="华文隶书" pitchFamily="2" charset="-122"/>
            </a:endParaRPr>
          </a:p>
          <a:p>
            <a:pPr eaLnBrk="1" hangingPunct="1">
              <a:spcBef>
                <a:spcPct val="50000"/>
              </a:spcBef>
            </a:pPr>
            <a:r>
              <a:rPr lang="zh-CN" altLang="en-US" sz="4900" b="1" dirty="0" smtClean="0">
                <a:solidFill>
                  <a:srgbClr val="FF3300"/>
                </a:solidFill>
                <a:latin typeface="华文行楷" pitchFamily="2" charset="-122"/>
                <a:ea typeface="华文隶书" pitchFamily="2" charset="-122"/>
              </a:rPr>
              <a:t>   感恩</a:t>
            </a:r>
            <a:r>
              <a:rPr lang="zh-CN" altLang="en-US" sz="4900" b="1" dirty="0">
                <a:solidFill>
                  <a:srgbClr val="FF3300"/>
                </a:solidFill>
                <a:latin typeface="华文行楷" pitchFamily="2" charset="-122"/>
                <a:ea typeface="华文隶书" pitchFamily="2" charset="-122"/>
              </a:rPr>
              <a:t>一路有您</a:t>
            </a:r>
            <a:endParaRPr lang="en-US" altLang="zh-CN" sz="4900" b="1" dirty="0" smtClean="0">
              <a:solidFill>
                <a:srgbClr val="FF3300"/>
              </a:solidFill>
              <a:latin typeface="华文行楷" pitchFamily="2" charset="-122"/>
              <a:ea typeface="华文隶书" pitchFamily="2" charset="-122"/>
            </a:endParaRPr>
          </a:p>
        </p:txBody>
      </p:sp>
      <p:pic>
        <p:nvPicPr>
          <p:cNvPr id="5" name="图片 7178" descr="未标题-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8" y="158750"/>
            <a:ext cx="647700" cy="6381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00" y="1295400"/>
            <a:ext cx="8928100" cy="38658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8" name="Rectangle 4"/>
          <p:cNvSpPr/>
          <p:nvPr/>
        </p:nvSpPr>
        <p:spPr>
          <a:xfrm rot="-807521">
            <a:off x="77788" y="2012147"/>
            <a:ext cx="3595687" cy="95410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vl="0" indent="0"/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选择</a:t>
            </a:r>
          </a:p>
          <a:p>
            <a:pPr lvl="0" indent="0"/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版本</a:t>
            </a:r>
          </a:p>
        </p:txBody>
      </p:sp>
      <p:sp>
        <p:nvSpPr>
          <p:cNvPr id="9219" name="Rectangle 5"/>
          <p:cNvSpPr/>
          <p:nvPr/>
        </p:nvSpPr>
        <p:spPr>
          <a:xfrm rot="240000">
            <a:off x="3465513" y="1848145"/>
            <a:ext cx="2447925" cy="95667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>
            <a:spAutoFit/>
          </a:bodyPr>
          <a:lstStyle/>
          <a:p>
            <a:pPr lvl="0" indent="0"/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自主</a:t>
            </a:r>
          </a:p>
          <a:p>
            <a:pPr lvl="0" indent="0"/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阅读</a:t>
            </a:r>
          </a:p>
        </p:txBody>
      </p:sp>
      <p:sp>
        <p:nvSpPr>
          <p:cNvPr id="9220" name="Rectangle 5"/>
          <p:cNvSpPr/>
          <p:nvPr/>
        </p:nvSpPr>
        <p:spPr>
          <a:xfrm rot="452594">
            <a:off x="1619250" y="2834809"/>
            <a:ext cx="2447925" cy="52322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vl="0" indent="0"/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推介课</a:t>
            </a:r>
          </a:p>
        </p:txBody>
      </p:sp>
      <p:sp>
        <p:nvSpPr>
          <p:cNvPr id="9221" name="Rectangle 5"/>
          <p:cNvSpPr/>
          <p:nvPr/>
        </p:nvSpPr>
        <p:spPr>
          <a:xfrm rot="240000">
            <a:off x="7375525" y="1637008"/>
            <a:ext cx="2447925" cy="95667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>
            <a:spAutoFit/>
          </a:bodyPr>
          <a:lstStyle/>
          <a:p>
            <a:pPr lvl="0" indent="0"/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多彩</a:t>
            </a:r>
          </a:p>
          <a:p>
            <a:pPr lvl="0" indent="0"/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活动</a:t>
            </a:r>
          </a:p>
        </p:txBody>
      </p:sp>
      <p:sp>
        <p:nvSpPr>
          <p:cNvPr id="9222" name="Rectangle 7"/>
          <p:cNvSpPr/>
          <p:nvPr/>
        </p:nvSpPr>
        <p:spPr>
          <a:xfrm rot="-1500000">
            <a:off x="5349875" y="2121195"/>
            <a:ext cx="2016125" cy="95667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>
            <a:spAutoFit/>
          </a:bodyPr>
          <a:lstStyle/>
          <a:p>
            <a:pPr lvl="0" indent="0"/>
            <a:r>
              <a:rPr lang="zh-CN" altLang="en-US" sz="2800" dirty="0" smtClean="0">
                <a:latin typeface="宋体" panose="02010600030101010101" pitchFamily="2" charset="-122"/>
                <a:ea typeface="宋体" panose="02010600030101010101" pitchFamily="2" charset="-122"/>
              </a:rPr>
              <a:t>全班共</a:t>
            </a:r>
            <a:endParaRPr lang="en-US" altLang="zh-CN" sz="28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0" indent="0"/>
            <a:r>
              <a:rPr lang="zh-CN" altLang="en-US" sz="2800" dirty="0" smtClean="0">
                <a:latin typeface="宋体" panose="02010600030101010101" pitchFamily="2" charset="-122"/>
                <a:ea typeface="宋体" panose="02010600030101010101" pitchFamily="2" charset="-122"/>
              </a:rPr>
              <a:t>读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交流</a:t>
            </a:r>
          </a:p>
        </p:txBody>
      </p:sp>
      <p:pic>
        <p:nvPicPr>
          <p:cNvPr id="9223" name="图片 7178" descr="未标题-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17488"/>
            <a:ext cx="647700" cy="6381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图片 10243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15" y="1700880"/>
            <a:ext cx="4886960" cy="47104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66" name="文本框 10245"/>
          <p:cNvSpPr txBox="1"/>
          <p:nvPr/>
        </p:nvSpPr>
        <p:spPr>
          <a:xfrm>
            <a:off x="1331775" y="488950"/>
            <a:ext cx="2873375" cy="5847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vl="0" indent="0"/>
            <a:r>
              <a:rPr lang="zh-CN" altLang="en-US" sz="3200" dirty="0" smtClean="0">
                <a:solidFill>
                  <a:srgbClr val="0000FF"/>
                </a:solidFill>
              </a:rPr>
              <a:t>一、选择版本</a:t>
            </a:r>
            <a:endParaRPr lang="zh-CN" altLang="en-US" sz="3200" dirty="0">
              <a:solidFill>
                <a:srgbClr val="0000FF"/>
              </a:solidFill>
            </a:endParaRPr>
          </a:p>
        </p:txBody>
      </p:sp>
      <p:pic>
        <p:nvPicPr>
          <p:cNvPr id="11267" name="图片 7178" descr="未标题-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" y="169863"/>
            <a:ext cx="647700" cy="638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 Box 53"/>
          <p:cNvSpPr txBox="1"/>
          <p:nvPr/>
        </p:nvSpPr>
        <p:spPr>
          <a:xfrm>
            <a:off x="4881245" y="1916895"/>
            <a:ext cx="4083060" cy="406265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b="0" dirty="0">
                <a:latin typeface="仿宋" pitchFamily="49" charset="-122"/>
                <a:ea typeface="仿宋" pitchFamily="49" charset="-122"/>
              </a:rPr>
              <a:t>    </a:t>
            </a:r>
            <a:r>
              <a:rPr lang="zh-CN" altLang="en-US" b="0" dirty="0">
                <a:latin typeface="+mn-ea"/>
                <a:ea typeface="+mn-ea"/>
              </a:rPr>
              <a:t>苏教</a:t>
            </a:r>
            <a:r>
              <a:rPr lang="zh-CN" altLang="en-US" b="0" dirty="0" smtClean="0">
                <a:latin typeface="+mn-ea"/>
                <a:ea typeface="+mn-ea"/>
              </a:rPr>
              <a:t>版六</a:t>
            </a:r>
            <a:r>
              <a:rPr lang="zh-CN" altLang="en-US" b="0" dirty="0">
                <a:latin typeface="+mn-ea"/>
                <a:ea typeface="+mn-ea"/>
              </a:rPr>
              <a:t>年级下册收入了</a:t>
            </a:r>
            <a:r>
              <a:rPr lang="en-US" altLang="zh-CN" b="0" dirty="0">
                <a:latin typeface="+mn-ea"/>
                <a:ea typeface="+mn-ea"/>
              </a:rPr>
              <a:t>《</a:t>
            </a:r>
            <a:r>
              <a:rPr lang="zh-CN" altLang="en-US" b="0" dirty="0">
                <a:latin typeface="+mn-ea"/>
                <a:ea typeface="+mn-ea"/>
              </a:rPr>
              <a:t>鲁滨逊漂流记</a:t>
            </a:r>
            <a:r>
              <a:rPr lang="en-US" altLang="zh-CN" b="0" dirty="0">
                <a:latin typeface="+mn-ea"/>
                <a:ea typeface="+mn-ea"/>
              </a:rPr>
              <a:t>》</a:t>
            </a:r>
            <a:r>
              <a:rPr lang="zh-CN" altLang="en-US" b="0" dirty="0">
                <a:latin typeface="+mn-ea"/>
                <a:ea typeface="+mn-ea"/>
              </a:rPr>
              <a:t>的梗概和节选，旨在“通过阅读课文，使学生了解外国名著的内容，了解人物遇到的困难及战胜困难的办法，关注人物的命运，体会人物积极向上的人生态度；激发学生读整本书的兴趣”，因此我们选择在六年级下学期阅读原著。</a:t>
            </a:r>
          </a:p>
          <a:p>
            <a:pPr>
              <a:defRPr/>
            </a:pPr>
            <a:r>
              <a:rPr lang="zh-CN" altLang="en-US" sz="1800" dirty="0"/>
              <a:t>       </a:t>
            </a:r>
            <a:endParaRPr lang="en-US" altLang="zh-CN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文本框 11266"/>
          <p:cNvSpPr txBox="1"/>
          <p:nvPr/>
        </p:nvSpPr>
        <p:spPr>
          <a:xfrm>
            <a:off x="0" y="2576513"/>
            <a:ext cx="3849688" cy="52322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vl="0" indent="0"/>
            <a:r>
              <a:rPr lang="zh-CN" altLang="en-US" sz="2800" b="0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我们的推介课</a:t>
            </a:r>
          </a:p>
        </p:txBody>
      </p:sp>
      <p:pic>
        <p:nvPicPr>
          <p:cNvPr id="12292" name="图片 7178" descr="未标题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8" y="269875"/>
            <a:ext cx="647700" cy="638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3" name="文本框 11266"/>
          <p:cNvSpPr txBox="1"/>
          <p:nvPr/>
        </p:nvSpPr>
        <p:spPr>
          <a:xfrm>
            <a:off x="6423025" y="4601564"/>
            <a:ext cx="2651125" cy="52322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vl="0" indent="0"/>
            <a:r>
              <a:rPr lang="zh-CN" altLang="en-US" sz="2800" b="0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我的推荐理由</a:t>
            </a:r>
          </a:p>
        </p:txBody>
      </p:sp>
      <p:pic>
        <p:nvPicPr>
          <p:cNvPr id="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587457" y="1318738"/>
            <a:ext cx="4352920" cy="32828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07690" y="3239107"/>
            <a:ext cx="4244819" cy="327425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文本框 10245"/>
          <p:cNvSpPr txBox="1"/>
          <p:nvPr/>
        </p:nvSpPr>
        <p:spPr>
          <a:xfrm>
            <a:off x="1331775" y="488950"/>
            <a:ext cx="2873375" cy="5847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vl="0" indent="0"/>
            <a:r>
              <a:rPr lang="zh-CN" altLang="en-US" sz="3200" dirty="0" smtClean="0">
                <a:solidFill>
                  <a:srgbClr val="0000FF"/>
                </a:solidFill>
              </a:rPr>
              <a:t>二、开推介课</a:t>
            </a:r>
            <a:endParaRPr lang="zh-CN" altLang="en-US" sz="32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文本框 12290"/>
          <p:cNvSpPr txBox="1"/>
          <p:nvPr/>
        </p:nvSpPr>
        <p:spPr>
          <a:xfrm>
            <a:off x="-19050" y="1196975"/>
            <a:ext cx="9272588" cy="150810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vl="0" indent="0"/>
            <a:r>
              <a:rPr lang="zh-CN" altLang="en-US" sz="2400" b="0" dirty="0">
                <a:latin typeface="Arial" panose="020B0604020202020204" pitchFamily="34" charset="0"/>
                <a:ea typeface="宋体" panose="02010600030101010101" pitchFamily="2" charset="-122"/>
              </a:rPr>
              <a:t>        </a:t>
            </a:r>
          </a:p>
          <a:p>
            <a:pPr lvl="0" indent="0"/>
            <a:r>
              <a:rPr lang="zh-CN" altLang="en-US" sz="2800" dirty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</a:t>
            </a:r>
            <a:r>
              <a:rPr lang="zh-CN" altLang="en-US" dirty="0" smtClean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小说</a:t>
            </a:r>
            <a:r>
              <a:rPr lang="zh-CN" altLang="en-US" dirty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讲了一位叫鲁滨逊的英国人，在一次航海中遇上大风，船翻了，漂流到一座荒无人烟的小岛上。他战胜了种种困难，在岛上生活了二十多年，最后终于获救，回到了英国。</a:t>
            </a:r>
          </a:p>
        </p:txBody>
      </p:sp>
      <p:sp>
        <p:nvSpPr>
          <p:cNvPr id="13314" name="Rectangle 2"/>
          <p:cNvSpPr>
            <a:spLocks noGrp="1"/>
          </p:cNvSpPr>
          <p:nvPr/>
        </p:nvSpPr>
        <p:spPr>
          <a:xfrm>
            <a:off x="0" y="701675"/>
            <a:ext cx="371475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 indent="0"/>
            <a:r>
              <a:rPr lang="zh-CN" altLang="en-US" sz="2800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内容简介</a:t>
            </a:r>
          </a:p>
        </p:txBody>
      </p:sp>
      <p:pic>
        <p:nvPicPr>
          <p:cNvPr id="13315" name="图片 12292" descr="插图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761" y="2996970"/>
            <a:ext cx="4703195" cy="3499985"/>
          </a:xfrm>
          <a:prstGeom prst="rect">
            <a:avLst/>
          </a:prstGeom>
          <a:noFill/>
          <a:ln w="12700" cap="flat" cmpd="sng">
            <a:solidFill>
              <a:srgbClr val="89A4A7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3316" name="图片 7178" descr="未标题-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13" y="188913"/>
            <a:ext cx="647700" cy="6381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矩形 13313"/>
          <p:cNvSpPr/>
          <p:nvPr/>
        </p:nvSpPr>
        <p:spPr>
          <a:xfrm>
            <a:off x="179695" y="2204915"/>
            <a:ext cx="8775277" cy="301621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 lvl="0" indent="406400">
              <a:lnSpc>
                <a:spcPct val="125000"/>
              </a:lnSpc>
            </a:pPr>
            <a:r>
              <a:rPr lang="en-US" altLang="zh-CN" sz="3200" dirty="0">
                <a:solidFill>
                  <a:schemeClr val="accent2"/>
                </a:solidFill>
              </a:rPr>
              <a:t> </a:t>
            </a:r>
            <a:r>
              <a:rPr lang="zh-CN" altLang="en-US" dirty="0" smtClean="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《鲁滨逊漂流记》</a:t>
            </a:r>
            <a:r>
              <a:rPr lang="zh-CN" altLang="en-US" dirty="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是英国作家丹尼尔•笛福的代表作。这部小说一问世就风靡全球、历久不衰，在世界各地拥有一代又一代的读者。小说从初版至今，已出版了几百版，几乎译成了世界上所有文字。据说，除了《圣经》之外，《鲁滨逊漂流记》是再版最多的一本书。该书被誉为英国文学史上的第一部长篇小说，成了世界文学宝库中一部不朽的名著。该书故事情节引人入胜，叙事语言通俗易懂。是一部雅俗共赏的好作品。</a:t>
            </a:r>
            <a:br>
              <a:rPr lang="zh-CN" altLang="en-US" dirty="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br>
            <a:endParaRPr lang="zh-CN" altLang="en-US" dirty="0">
              <a:solidFill>
                <a:schemeClr val="accent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4338" name="文本框 13315"/>
          <p:cNvSpPr txBox="1"/>
          <p:nvPr/>
        </p:nvSpPr>
        <p:spPr>
          <a:xfrm>
            <a:off x="-26987" y="1084263"/>
            <a:ext cx="5856287" cy="52322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vl="0" indent="0"/>
            <a:r>
              <a:rPr lang="zh-CN" altLang="en-US" sz="2800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推介理由</a:t>
            </a:r>
          </a:p>
        </p:txBody>
      </p:sp>
      <p:pic>
        <p:nvPicPr>
          <p:cNvPr id="14339" name="图片 7178" descr="未标题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63" y="188913"/>
            <a:ext cx="647700" cy="6381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  <p:bldP spid="1331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图示 2"/>
          <p:cNvPicPr/>
          <p:nvPr/>
        </p:nvPicPr>
        <p:blipFill>
          <a:blip r:embed="rId2"/>
          <a:stretch>
            <a:fillRect/>
          </a:stretch>
        </p:blipFill>
        <p:spPr>
          <a:xfrm>
            <a:off x="1828659" y="1700880"/>
            <a:ext cx="5167327" cy="4363025"/>
          </a:xfrm>
          <a:prstGeom prst="rect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5362" name="TextBox 1"/>
          <p:cNvPicPr/>
          <p:nvPr/>
        </p:nvPicPr>
        <p:blipFill>
          <a:blip r:embed="rId3"/>
          <a:stretch>
            <a:fillRect/>
          </a:stretch>
        </p:blipFill>
        <p:spPr>
          <a:xfrm>
            <a:off x="817388" y="980830"/>
            <a:ext cx="2443492" cy="116181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3" name="图片 7178" descr="未标题-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0" y="188913"/>
            <a:ext cx="647700" cy="638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10245"/>
          <p:cNvSpPr txBox="1"/>
          <p:nvPr/>
        </p:nvSpPr>
        <p:spPr>
          <a:xfrm>
            <a:off x="1331775" y="488950"/>
            <a:ext cx="2873375" cy="5847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vl="0" indent="0"/>
            <a:r>
              <a:rPr lang="zh-CN" altLang="en-US" sz="3200" dirty="0" smtClean="0">
                <a:solidFill>
                  <a:srgbClr val="0000FF"/>
                </a:solidFill>
              </a:rPr>
              <a:t>三、自主阅读</a:t>
            </a:r>
            <a:endParaRPr lang="zh-CN" altLang="en-US" sz="32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默认设计模板_2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默认设计模板_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默认设计模板_3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默认设计模板_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3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3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3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3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3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3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3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3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3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3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3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1480</Words>
  <Application>Microsoft Office PowerPoint</Application>
  <PresentationFormat>全屏显示(4:3)</PresentationFormat>
  <Paragraphs>137</Paragraphs>
  <Slides>30</Slides>
  <Notes>2</Notes>
  <HiddenSlides>0</HiddenSlides>
  <MMClips>0</MMClips>
  <ScaleCrop>false</ScaleCrop>
  <HeadingPairs>
    <vt:vector size="8" baseType="variant">
      <vt:variant>
        <vt:lpstr>主题</vt:lpstr>
      </vt:variant>
      <vt:variant>
        <vt:i4>3</vt:i4>
      </vt:variant>
      <vt:variant>
        <vt:lpstr>链接</vt:lpstr>
      </vt:variant>
      <vt:variant>
        <vt:i4>2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30</vt:i4>
      </vt:variant>
    </vt:vector>
  </HeadingPairs>
  <TitlesOfParts>
    <vt:vector size="38" baseType="lpstr">
      <vt:lpstr>默认设计模板</vt:lpstr>
      <vt:lpstr>默认设计模板_2</vt:lpstr>
      <vt:lpstr>默认设计模板_3</vt:lpstr>
      <vt:lpstr>C:\Users\Administrator\Desktop\共读《鲁滨逊漂流记》交流(青岛市崂山区华楼海尔希望小学姜艳20170102）定稿\与深圳共读小伙伴合作写小说.doc</vt:lpstr>
      <vt:lpstr>C:\Users\Administrator\Desktop\共读《鲁滨逊漂流记》交流(青岛市崂山区华楼海尔希望小学姜艳20170102）定稿\华楼小学毕吉昀 阅读手册.doc</vt:lpstr>
      <vt:lpstr>Microsoft Office Word 97 - 2003 文档</vt:lpstr>
      <vt:lpstr>Document</vt:lpstr>
      <vt:lpstr>Microsoft Office Excel 97-2003 工作表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</vt:vector>
  </TitlesOfParts>
  <Company>北宅教育中心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Administrator </cp:lastModifiedBy>
  <cp:revision>88</cp:revision>
  <dcterms:created xsi:type="dcterms:W3CDTF">2014-05-19T08:32:00Z</dcterms:created>
  <dcterms:modified xsi:type="dcterms:W3CDTF">2017-01-05T03:51:28Z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2052-10.1.0.5975</vt:lpwstr>
  </property>
</Properties>
</file>