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60" r:id="rId1"/>
  </p:sldMasterIdLst>
  <p:notesMasterIdLst>
    <p:notesMasterId r:id="rId15"/>
  </p:notesMasterIdLst>
  <p:sldIdLst>
    <p:sldId id="256" r:id="rId2"/>
    <p:sldId id="259" r:id="rId3"/>
    <p:sldId id="268" r:id="rId4"/>
    <p:sldId id="263" r:id="rId5"/>
    <p:sldId id="261" r:id="rId6"/>
    <p:sldId id="257" r:id="rId7"/>
    <p:sldId id="264" r:id="rId8"/>
    <p:sldId id="266" r:id="rId9"/>
    <p:sldId id="265" r:id="rId10"/>
    <p:sldId id="258" r:id="rId11"/>
    <p:sldId id="262" r:id="rId12"/>
    <p:sldId id="269" r:id="rId13"/>
    <p:sldId id="267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39" d="100"/>
          <a:sy n="139" d="100"/>
        </p:scale>
        <p:origin x="126" y="372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82B845-95CE-42B1-9055-7ED3D768DDCF}" type="doc">
      <dgm:prSet loTypeId="urn:microsoft.com/office/officeart/2005/8/layout/vList2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zh-CN" altLang="en-US"/>
        </a:p>
      </dgm:t>
    </dgm:pt>
    <dgm:pt modelId="{E70EBD3E-6FF3-4279-A1A5-B1E3F1D1D575}">
      <dgm:prSet phldrT="[文本]" custT="1"/>
      <dgm:spPr/>
      <dgm:t>
        <a:bodyPr/>
        <a:lstStyle/>
        <a:p>
          <a:pPr algn="ctr"/>
          <a:r>
            <a: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问题澄清</a:t>
          </a:r>
        </a:p>
      </dgm:t>
    </dgm:pt>
    <dgm:pt modelId="{E1BF876C-1FF2-4BFF-815D-5109F7BC8CAA}" type="parTrans" cxnId="{2A36F0F5-021D-4835-94CC-8043C0295B60}">
      <dgm:prSet/>
      <dgm:spPr/>
      <dgm:t>
        <a:bodyPr/>
        <a:lstStyle/>
        <a:p>
          <a:endParaRPr lang="zh-CN" altLang="en-US"/>
        </a:p>
      </dgm:t>
    </dgm:pt>
    <dgm:pt modelId="{912E2BF0-0DBF-4B9D-A584-9D746539DC04}" type="sibTrans" cxnId="{2A36F0F5-021D-4835-94CC-8043C0295B60}">
      <dgm:prSet/>
      <dgm:spPr/>
      <dgm:t>
        <a:bodyPr/>
        <a:lstStyle/>
        <a:p>
          <a:endParaRPr lang="zh-CN" altLang="en-US"/>
        </a:p>
      </dgm:t>
    </dgm:pt>
    <dgm:pt modelId="{19FA705C-9FF0-43A8-9230-F2222D6990E8}">
      <dgm:prSet phldrT="[文本]" custT="1"/>
      <dgm:spPr/>
      <dgm:t>
        <a:bodyPr/>
        <a:lstStyle/>
        <a:p>
          <a:pPr algn="ctr"/>
          <a:r>
            <a: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具体实施</a:t>
          </a:r>
        </a:p>
      </dgm:t>
    </dgm:pt>
    <dgm:pt modelId="{75AF0F7B-8E4F-4384-B6C5-22C03F42B7DD}" type="parTrans" cxnId="{73022886-BB63-4D30-BFF5-962D9B003E7A}">
      <dgm:prSet/>
      <dgm:spPr/>
      <dgm:t>
        <a:bodyPr/>
        <a:lstStyle/>
        <a:p>
          <a:endParaRPr lang="zh-CN" altLang="en-US"/>
        </a:p>
      </dgm:t>
    </dgm:pt>
    <dgm:pt modelId="{08059F68-196D-4909-ADC2-E1A2E4812DAB}" type="sibTrans" cxnId="{73022886-BB63-4D30-BFF5-962D9B003E7A}">
      <dgm:prSet/>
      <dgm:spPr/>
      <dgm:t>
        <a:bodyPr/>
        <a:lstStyle/>
        <a:p>
          <a:endParaRPr lang="zh-CN" altLang="en-US"/>
        </a:p>
      </dgm:t>
    </dgm:pt>
    <dgm:pt modelId="{FE73A8A6-F14B-4ADD-A3C9-FD83C22D3FA8}">
      <dgm:prSet phldrT="[文本]" custT="1"/>
      <dgm:spPr/>
      <dgm:t>
        <a:bodyPr/>
        <a:lstStyle/>
        <a:p>
          <a:pPr algn="ctr"/>
          <a:r>
            <a: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反思总结</a:t>
          </a:r>
        </a:p>
      </dgm:t>
    </dgm:pt>
    <dgm:pt modelId="{08337857-B34E-4165-931D-92C1CB002EBB}" type="parTrans" cxnId="{8E0C7B06-A360-41FA-8D79-DEBF52531B8D}">
      <dgm:prSet/>
      <dgm:spPr/>
      <dgm:t>
        <a:bodyPr/>
        <a:lstStyle/>
        <a:p>
          <a:endParaRPr lang="zh-CN" altLang="en-US"/>
        </a:p>
      </dgm:t>
    </dgm:pt>
    <dgm:pt modelId="{17885240-9EC9-4A01-A987-91213DC272B3}" type="sibTrans" cxnId="{8E0C7B06-A360-41FA-8D79-DEBF52531B8D}">
      <dgm:prSet/>
      <dgm:spPr/>
      <dgm:t>
        <a:bodyPr/>
        <a:lstStyle/>
        <a:p>
          <a:endParaRPr lang="zh-CN" altLang="en-US"/>
        </a:p>
      </dgm:t>
    </dgm:pt>
    <dgm:pt modelId="{15B5D44E-FF89-4153-8D78-92371AF9A0CA}">
      <dgm:prSet phldrT="[文本]" custT="1"/>
      <dgm:spPr/>
      <dgm:t>
        <a:bodyPr/>
        <a:lstStyle/>
        <a:p>
          <a:pPr algn="ctr"/>
          <a:r>
            <a: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设立课题</a:t>
          </a:r>
        </a:p>
      </dgm:t>
    </dgm:pt>
    <dgm:pt modelId="{D5F906F7-2BEE-4184-AB51-AC8DB153FBFA}" type="parTrans" cxnId="{5B43846E-26F8-409A-9E34-7ECB0E0A7F46}">
      <dgm:prSet/>
      <dgm:spPr/>
      <dgm:t>
        <a:bodyPr/>
        <a:lstStyle/>
        <a:p>
          <a:endParaRPr lang="zh-CN" altLang="en-US"/>
        </a:p>
      </dgm:t>
    </dgm:pt>
    <dgm:pt modelId="{B7EA4C48-E06B-49BD-BC1D-ED23E65ECFC2}" type="sibTrans" cxnId="{5B43846E-26F8-409A-9E34-7ECB0E0A7F46}">
      <dgm:prSet/>
      <dgm:spPr/>
      <dgm:t>
        <a:bodyPr/>
        <a:lstStyle/>
        <a:p>
          <a:endParaRPr lang="zh-CN" altLang="en-US"/>
        </a:p>
      </dgm:t>
    </dgm:pt>
    <dgm:pt modelId="{4A347602-7101-4F92-B86C-0284039BE21A}" type="pres">
      <dgm:prSet presAssocID="{A482B845-95CE-42B1-9055-7ED3D768DDCF}" presName="linear" presStyleCnt="0">
        <dgm:presLayoutVars>
          <dgm:animLvl val="lvl"/>
          <dgm:resizeHandles val="exact"/>
        </dgm:presLayoutVars>
      </dgm:prSet>
      <dgm:spPr/>
    </dgm:pt>
    <dgm:pt modelId="{E9496D2F-7DC6-4E98-9BFA-60A1A5FFC7E2}" type="pres">
      <dgm:prSet presAssocID="{E70EBD3E-6FF3-4279-A1A5-B1E3F1D1D57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668C264-C127-45D1-8531-BCCE30F55FCE}" type="pres">
      <dgm:prSet presAssocID="{912E2BF0-0DBF-4B9D-A584-9D746539DC04}" presName="spacer" presStyleCnt="0"/>
      <dgm:spPr/>
    </dgm:pt>
    <dgm:pt modelId="{2F3740DD-F701-4DC5-8258-E6BEC8FC40AF}" type="pres">
      <dgm:prSet presAssocID="{15B5D44E-FF89-4153-8D78-92371AF9A0C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6B95062-9972-4E8A-9100-96508C5BE598}" type="pres">
      <dgm:prSet presAssocID="{B7EA4C48-E06B-49BD-BC1D-ED23E65ECFC2}" presName="spacer" presStyleCnt="0"/>
      <dgm:spPr/>
    </dgm:pt>
    <dgm:pt modelId="{EC2ED79E-BAC7-43C4-AC9C-680547A4F3E6}" type="pres">
      <dgm:prSet presAssocID="{19FA705C-9FF0-43A8-9230-F2222D6990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918A387-5A28-4E95-B6B2-C17A647A758F}" type="pres">
      <dgm:prSet presAssocID="{08059F68-196D-4909-ADC2-E1A2E4812DAB}" presName="spacer" presStyleCnt="0"/>
      <dgm:spPr/>
    </dgm:pt>
    <dgm:pt modelId="{1942CE42-AE29-4C83-BAA5-CB0D8691A6F8}" type="pres">
      <dgm:prSet presAssocID="{FE73A8A6-F14B-4ADD-A3C9-FD83C22D3FA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E0C7B06-A360-41FA-8D79-DEBF52531B8D}" srcId="{A482B845-95CE-42B1-9055-7ED3D768DDCF}" destId="{FE73A8A6-F14B-4ADD-A3C9-FD83C22D3FA8}" srcOrd="3" destOrd="0" parTransId="{08337857-B34E-4165-931D-92C1CB002EBB}" sibTransId="{17885240-9EC9-4A01-A987-91213DC272B3}"/>
    <dgm:cxn modelId="{C5416217-1953-4529-8AEB-9CE2742D49DA}" type="presOf" srcId="{19FA705C-9FF0-43A8-9230-F2222D6990E8}" destId="{EC2ED79E-BAC7-43C4-AC9C-680547A4F3E6}" srcOrd="0" destOrd="0" presId="urn:microsoft.com/office/officeart/2005/8/layout/vList2"/>
    <dgm:cxn modelId="{CF8E562D-53AB-410A-BEDF-7EA103734E9E}" type="presOf" srcId="{E70EBD3E-6FF3-4279-A1A5-B1E3F1D1D575}" destId="{E9496D2F-7DC6-4E98-9BFA-60A1A5FFC7E2}" srcOrd="0" destOrd="0" presId="urn:microsoft.com/office/officeart/2005/8/layout/vList2"/>
    <dgm:cxn modelId="{5B43846E-26F8-409A-9E34-7ECB0E0A7F46}" srcId="{A482B845-95CE-42B1-9055-7ED3D768DDCF}" destId="{15B5D44E-FF89-4153-8D78-92371AF9A0CA}" srcOrd="1" destOrd="0" parTransId="{D5F906F7-2BEE-4184-AB51-AC8DB153FBFA}" sibTransId="{B7EA4C48-E06B-49BD-BC1D-ED23E65ECFC2}"/>
    <dgm:cxn modelId="{307F9858-AEAD-4BE2-B714-62CC41DD508A}" type="presOf" srcId="{A482B845-95CE-42B1-9055-7ED3D768DDCF}" destId="{4A347602-7101-4F92-B86C-0284039BE21A}" srcOrd="0" destOrd="0" presId="urn:microsoft.com/office/officeart/2005/8/layout/vList2"/>
    <dgm:cxn modelId="{73022886-BB63-4D30-BFF5-962D9B003E7A}" srcId="{A482B845-95CE-42B1-9055-7ED3D768DDCF}" destId="{19FA705C-9FF0-43A8-9230-F2222D6990E8}" srcOrd="2" destOrd="0" parTransId="{75AF0F7B-8E4F-4384-B6C5-22C03F42B7DD}" sibTransId="{08059F68-196D-4909-ADC2-E1A2E4812DAB}"/>
    <dgm:cxn modelId="{E9B0DBB4-11B0-4FB3-8DB7-87DF485BC406}" type="presOf" srcId="{FE73A8A6-F14B-4ADD-A3C9-FD83C22D3FA8}" destId="{1942CE42-AE29-4C83-BAA5-CB0D8691A6F8}" srcOrd="0" destOrd="0" presId="urn:microsoft.com/office/officeart/2005/8/layout/vList2"/>
    <dgm:cxn modelId="{2A36F0F5-021D-4835-94CC-8043C0295B60}" srcId="{A482B845-95CE-42B1-9055-7ED3D768DDCF}" destId="{E70EBD3E-6FF3-4279-A1A5-B1E3F1D1D575}" srcOrd="0" destOrd="0" parTransId="{E1BF876C-1FF2-4BFF-815D-5109F7BC8CAA}" sibTransId="{912E2BF0-0DBF-4B9D-A584-9D746539DC04}"/>
    <dgm:cxn modelId="{CD2230F9-C4CF-43EF-8688-19DB5D81154C}" type="presOf" srcId="{15B5D44E-FF89-4153-8D78-92371AF9A0CA}" destId="{2F3740DD-F701-4DC5-8258-E6BEC8FC40AF}" srcOrd="0" destOrd="0" presId="urn:microsoft.com/office/officeart/2005/8/layout/vList2"/>
    <dgm:cxn modelId="{62F08665-7C60-4070-B16D-4845CF37B1D7}" type="presParOf" srcId="{4A347602-7101-4F92-B86C-0284039BE21A}" destId="{E9496D2F-7DC6-4E98-9BFA-60A1A5FFC7E2}" srcOrd="0" destOrd="0" presId="urn:microsoft.com/office/officeart/2005/8/layout/vList2"/>
    <dgm:cxn modelId="{09CB6DC0-C651-424C-9B57-AF57808465EB}" type="presParOf" srcId="{4A347602-7101-4F92-B86C-0284039BE21A}" destId="{0668C264-C127-45D1-8531-BCCE30F55FCE}" srcOrd="1" destOrd="0" presId="urn:microsoft.com/office/officeart/2005/8/layout/vList2"/>
    <dgm:cxn modelId="{87427EC7-14AE-4749-A170-EEFCE127BA09}" type="presParOf" srcId="{4A347602-7101-4F92-B86C-0284039BE21A}" destId="{2F3740DD-F701-4DC5-8258-E6BEC8FC40AF}" srcOrd="2" destOrd="0" presId="urn:microsoft.com/office/officeart/2005/8/layout/vList2"/>
    <dgm:cxn modelId="{1D6315D5-7C81-475A-99FB-69C9A39B5B37}" type="presParOf" srcId="{4A347602-7101-4F92-B86C-0284039BE21A}" destId="{96B95062-9972-4E8A-9100-96508C5BE598}" srcOrd="3" destOrd="0" presId="urn:microsoft.com/office/officeart/2005/8/layout/vList2"/>
    <dgm:cxn modelId="{D221D65D-52A3-48DC-86BF-B3DD81C54CA6}" type="presParOf" srcId="{4A347602-7101-4F92-B86C-0284039BE21A}" destId="{EC2ED79E-BAC7-43C4-AC9C-680547A4F3E6}" srcOrd="4" destOrd="0" presId="urn:microsoft.com/office/officeart/2005/8/layout/vList2"/>
    <dgm:cxn modelId="{F1FB52BD-2107-432B-A701-7A3862C4570E}" type="presParOf" srcId="{4A347602-7101-4F92-B86C-0284039BE21A}" destId="{4918A387-5A28-4E95-B6B2-C17A647A758F}" srcOrd="5" destOrd="0" presId="urn:microsoft.com/office/officeart/2005/8/layout/vList2"/>
    <dgm:cxn modelId="{88A3942D-14F6-4E23-8554-F8D53DA35802}" type="presParOf" srcId="{4A347602-7101-4F92-B86C-0284039BE21A}" destId="{1942CE42-AE29-4C83-BAA5-CB0D8691A6F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496D2F-7DC6-4E98-9BFA-60A1A5FFC7E2}">
      <dsp:nvSpPr>
        <dsp:cNvPr id="0" name=""/>
        <dsp:cNvSpPr/>
      </dsp:nvSpPr>
      <dsp:spPr>
        <a:xfrm>
          <a:off x="0" y="10060"/>
          <a:ext cx="1469451" cy="4375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问题澄清</a:t>
          </a:r>
        </a:p>
      </dsp:txBody>
      <dsp:txXfrm>
        <a:off x="21361" y="31421"/>
        <a:ext cx="1426729" cy="394858"/>
      </dsp:txXfrm>
    </dsp:sp>
    <dsp:sp modelId="{2F3740DD-F701-4DC5-8258-E6BEC8FC40AF}">
      <dsp:nvSpPr>
        <dsp:cNvPr id="0" name=""/>
        <dsp:cNvSpPr/>
      </dsp:nvSpPr>
      <dsp:spPr>
        <a:xfrm>
          <a:off x="0" y="511000"/>
          <a:ext cx="1469451" cy="437580"/>
        </a:xfrm>
        <a:prstGeom prst="roundRect">
          <a:avLst/>
        </a:prstGeom>
        <a:gradFill rotWithShape="0">
          <a:gsLst>
            <a:gs pos="0">
              <a:schemeClr val="accent2">
                <a:hueOff val="-485121"/>
                <a:satOff val="-27976"/>
                <a:lumOff val="2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85121"/>
                <a:satOff val="-27976"/>
                <a:lumOff val="2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85121"/>
                <a:satOff val="-27976"/>
                <a:lumOff val="2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设立课题</a:t>
          </a:r>
        </a:p>
      </dsp:txBody>
      <dsp:txXfrm>
        <a:off x="21361" y="532361"/>
        <a:ext cx="1426729" cy="394858"/>
      </dsp:txXfrm>
    </dsp:sp>
    <dsp:sp modelId="{EC2ED79E-BAC7-43C4-AC9C-680547A4F3E6}">
      <dsp:nvSpPr>
        <dsp:cNvPr id="0" name=""/>
        <dsp:cNvSpPr/>
      </dsp:nvSpPr>
      <dsp:spPr>
        <a:xfrm>
          <a:off x="0" y="1011940"/>
          <a:ext cx="1469451" cy="437580"/>
        </a:xfrm>
        <a:prstGeom prst="roundRect">
          <a:avLst/>
        </a:prstGeom>
        <a:gradFill rotWithShape="0">
          <a:gsLst>
            <a:gs pos="0">
              <a:schemeClr val="accent2">
                <a:hueOff val="-970242"/>
                <a:satOff val="-55952"/>
                <a:lumOff val="5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70242"/>
                <a:satOff val="-55952"/>
                <a:lumOff val="5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70242"/>
                <a:satOff val="-55952"/>
                <a:lumOff val="5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具体实施</a:t>
          </a:r>
        </a:p>
      </dsp:txBody>
      <dsp:txXfrm>
        <a:off x="21361" y="1033301"/>
        <a:ext cx="1426729" cy="394858"/>
      </dsp:txXfrm>
    </dsp:sp>
    <dsp:sp modelId="{1942CE42-AE29-4C83-BAA5-CB0D8691A6F8}">
      <dsp:nvSpPr>
        <dsp:cNvPr id="0" name=""/>
        <dsp:cNvSpPr/>
      </dsp:nvSpPr>
      <dsp:spPr>
        <a:xfrm>
          <a:off x="0" y="1512880"/>
          <a:ext cx="1469451" cy="43758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rPr>
            <a:t>反思总结</a:t>
          </a:r>
        </a:p>
      </dsp:txBody>
      <dsp:txXfrm>
        <a:off x="21361" y="1534241"/>
        <a:ext cx="1426729" cy="3948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E4503-0594-4ED2-A8E0-F08EC528E392}" type="datetimeFigureOut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A6D3E-3CFE-4ECD-B5DC-EC465DB17AA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070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A6D3E-3CFE-4ECD-B5DC-EC465DB17AA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8112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A6D3E-3CFE-4ECD-B5DC-EC465DB17AA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2773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DA6D3E-3CFE-4ECD-B5DC-EC465DB17AA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40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89565ABE-B82B-4A5E-9D13-E497490169C4}"/>
              </a:ext>
            </a:extLst>
          </p:cNvPr>
          <p:cNvSpPr/>
          <p:nvPr/>
        </p:nvSpPr>
        <p:spPr>
          <a:xfrm>
            <a:off x="0" y="1327355"/>
            <a:ext cx="12192000" cy="1828800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DAF710D-321F-44D9-A21B-2E0BBDBF3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 anchorCtr="1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7E25E2-4165-4152-9CC8-A2F19182D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8D27DC-A84F-4AFF-A126-34FDE1383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8A99C-02FA-4B35-A18E-4B5457E17202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A4E2F4-82CE-411D-8AD0-62F3FDBF4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C8E76C-100E-4FA7-9D5D-BF9A6339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8104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 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E35B7-C1EE-4A21-BAA2-CBFA95E5C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0941F6-530D-412F-8853-B33A2A757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412" y="1825625"/>
            <a:ext cx="9414387" cy="4351338"/>
          </a:xfrm>
        </p:spPr>
        <p:txBody>
          <a:bodyPr/>
          <a:lstStyle>
            <a:lvl1pPr marL="514350" marR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ea"/>
              <a:buAutoNum type="ea1JpnChsDbPeriod"/>
              <a:tabLst/>
              <a:defRPr lang="zh-CN" altLang="en-US" sz="2800" kern="12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74B1F3-8F4E-474E-9406-F795EBF8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88E75-1581-48AD-A556-534AB9F33BC2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046A67-87C4-4736-B745-42940F5D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E5C58E-6546-432A-BE29-1B36673D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0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E35B7-C1EE-4A21-BAA2-CBFA95E5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0941F6-530D-412F-8853-B33A2A757BA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/>
              <a:t> 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74B1F3-8F4E-474E-9406-F795EBF8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C7063-9F13-4D6E-AC0B-E3B49232F6B9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046A67-87C4-4736-B745-42940F5D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E5C58E-6546-432A-BE29-1B36673D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22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标题和内容之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AE35B7-C1EE-4A21-BAA2-CBFA95E5C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0941F6-530D-412F-8853-B33A2A757BA8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/>
              <a:t> 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74B1F3-8F4E-474E-9406-F795EBF80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5584E-01B4-4E83-A063-8E60314E0F87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046A67-87C4-4736-B745-42940F5D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E5C58E-6546-432A-BE29-1B36673D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形 7" descr="箭头: U 形转弯">
            <a:extLst>
              <a:ext uri="{FF2B5EF4-FFF2-40B4-BE49-F238E27FC236}">
                <a16:creationId xmlns:a16="http://schemas.microsoft.com/office/drawing/2014/main" id="{E4011699-BD4D-4339-9AE8-FDA57C397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2400" y="6310312"/>
            <a:ext cx="457200" cy="457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7420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CD0A71-10B6-42AB-A877-72CCD6E3A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5B41FA-561C-46B5-8CD6-56129232C98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/>
              <a:t> 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7F538-6A0A-4413-AC40-44265C745B4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/>
              <a:t> 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3EA225-46CC-4CAE-A991-98EBD86B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41A73-EF03-48F5-80AC-A2D472E368A2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37F42-1E99-48D4-887B-15B9BB2B3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CAD4F-9290-4CCB-BC31-59AE70D6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4809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38AA77-7164-4A41-9230-2601E502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CF908FC-878B-48AD-953A-5798A32B7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B6478D7-615B-4DB1-A172-9D95A217690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/>
              <a:t> 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8223BAC-0469-48D9-903B-78D1DD7CE3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8FE0B13-078E-4086-8907-1539E736EFFA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zh-CN" altLang="en-US" dirty="0"/>
              <a:t> 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A015835-6FC5-4EA9-AB75-3635CD75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5629-ADA4-4A96-8C79-58204D453D9E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A4BC989-1328-46F1-A1AC-E9C416F7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25122D-E2C7-4814-A88E-4307A8848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19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CD9D59-64C3-4BAC-9932-9356AC37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B85BA8-CF54-43B8-A6F4-5DEEB47EB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56AE9-B459-4966-B9A9-5E7CDE6902FD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BCCA95A-56B5-4C32-8BFB-904E3D84F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AB9EDA-2E51-490E-A5C4-8A5F26589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734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67F6F0-F5AD-431B-B516-B0D85596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FD70D-7644-401D-BBEA-4609642A4986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D541E51-8DFC-47DA-8D5A-82B316C0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F266A1-F1EA-4476-9FE3-FBC3EF1F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69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1FFF66A-A3C2-413C-B81A-994EB55AD90D}"/>
              </a:ext>
            </a:extLst>
          </p:cNvPr>
          <p:cNvSpPr/>
          <p:nvPr/>
        </p:nvSpPr>
        <p:spPr>
          <a:xfrm>
            <a:off x="0" y="365125"/>
            <a:ext cx="12192000" cy="1325563"/>
          </a:xfrm>
          <a:prstGeom prst="rect">
            <a:avLst/>
          </a:prstGeom>
          <a:solidFill>
            <a:srgbClr val="CC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806B744-40DE-4569-9393-2E6A8B4B2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09B9DA-8282-4055-AD4B-691F3D211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 编辑母版文本样式</a:t>
            </a:r>
          </a:p>
          <a:p>
            <a:pPr lvl="1"/>
            <a:r>
              <a:rPr lang="zh-CN" altLang="en-US" dirty="0"/>
              <a:t> 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4E178B-CBCC-4D4D-A833-9436880808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B6F2-D52A-47FD-A964-64B552790722}" type="datetime1">
              <a:rPr lang="zh-CN" altLang="en-US" smtClean="0"/>
              <a:t>2019-04-20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DB9147-D693-4B2E-ABE3-11CEBD9A1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5FA572-4CE7-4B16-BF99-585909D14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9B66C-13B9-4998-AB77-CB45EFBBEF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73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黑体" panose="02010609060101010101" pitchFamily="49" charset="-122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SzPct val="100000"/>
        <a:buFont typeface="微软雅黑" panose="020B0503020204020204" pitchFamily="34" charset="-122"/>
        <a:buChar char="−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SzPct val="60000"/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SzPct val="100000"/>
        <a:buFont typeface="微软雅黑" panose="020B0503020204020204" pitchFamily="34" charset="-122"/>
        <a:buChar char="−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diagramLayout" Target="../diagrams/layout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diagramData" Target="../diagrams/data1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microsoft.com/office/2007/relationships/diagramDrawing" Target="../diagrams/drawing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5.xml"/><Relationship Id="rId15" Type="http://schemas.openxmlformats.org/officeDocument/2006/relationships/diagramColors" Target="../diagrams/colors1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E782A4-7F6F-420B-9BC6-F4A3646D1C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zh-CN" altLang="en-US" b="1" dirty="0"/>
              <a:t>、创客与项目学习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B8C4CD1-4832-498D-9016-0B2AA84DEED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>
            <a:normAutofit/>
          </a:bodyPr>
          <a:lstStyle/>
          <a:p>
            <a:r>
              <a:rPr lang="zh-CN" altLang="en-US" sz="2000" dirty="0"/>
              <a:t>柳栋 上海市虹口区教师进修学院</a:t>
            </a:r>
            <a:br>
              <a:rPr lang="en-US" altLang="zh-CN" sz="2000" dirty="0"/>
            </a:br>
            <a:r>
              <a:rPr lang="en-US" altLang="zh-CN" sz="2000" dirty="0"/>
              <a:t>               </a:t>
            </a:r>
            <a:r>
              <a:rPr lang="zh-CN" altLang="en-US" sz="2000" dirty="0"/>
              <a:t>教学研究室课程管理与指导中心</a:t>
            </a:r>
            <a:endParaRPr lang="en-US" altLang="zh-CN" sz="2000" dirty="0"/>
          </a:p>
          <a:p>
            <a:r>
              <a:rPr lang="en-US" altLang="zh-CN" sz="2000" dirty="0"/>
              <a:t>2019.04.23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2315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项目学习过程的两个价值取向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3BECB51-3809-4D6C-A1FD-D5E72D97B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BCA83AAE-5655-448D-840A-B14C38CEE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zh-CN" altLang="en-US" dirty="0"/>
              <a:t> </a:t>
            </a:r>
            <a:r>
              <a:rPr lang="zh-CN" altLang="en-US" b="1" dirty="0">
                <a:solidFill>
                  <a:srgbClr val="C00000"/>
                </a:solidFill>
              </a:rPr>
              <a:t>学生的发展是教师素养与能力水平最好的证据！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/>
            <a:r>
              <a:rPr lang="zh-CN" altLang="en-US" b="1" dirty="0"/>
              <a:t>真实的课堂</a:t>
            </a:r>
            <a:endParaRPr lang="en-US" altLang="zh-CN" b="1" dirty="0"/>
          </a:p>
          <a:p>
            <a:pPr lvl="2"/>
            <a:r>
              <a:rPr lang="zh-CN" altLang="en-US" dirty="0"/>
              <a:t>要看到真实的学习过程</a:t>
            </a:r>
            <a:endParaRPr lang="en-US" altLang="zh-CN" dirty="0"/>
          </a:p>
          <a:p>
            <a:pPr lvl="2"/>
            <a:endParaRPr lang="en-US" altLang="zh-CN" dirty="0"/>
          </a:p>
          <a:p>
            <a:pPr lvl="1"/>
            <a:r>
              <a:rPr lang="zh-CN" altLang="en-US" b="1" dirty="0"/>
              <a:t>灵动的过程</a:t>
            </a:r>
            <a:endParaRPr lang="en-US" altLang="zh-CN" b="1" dirty="0"/>
          </a:p>
          <a:p>
            <a:pPr lvl="2"/>
            <a:r>
              <a:rPr lang="zh-CN" altLang="en-US" dirty="0"/>
              <a:t>要看到学生活动中反映出的</a:t>
            </a:r>
            <a:endParaRPr lang="en-US" altLang="zh-CN" dirty="0"/>
          </a:p>
          <a:p>
            <a:pPr lvl="3"/>
            <a:r>
              <a:rPr lang="zh-CN" altLang="en-US" dirty="0"/>
              <a:t>内在的情感投入</a:t>
            </a:r>
            <a:endParaRPr lang="en-US" altLang="zh-CN" dirty="0"/>
          </a:p>
          <a:p>
            <a:pPr lvl="3"/>
            <a:r>
              <a:rPr lang="zh-CN" altLang="en-US" dirty="0"/>
              <a:t>内在的思维发展</a:t>
            </a:r>
            <a:endParaRPr lang="en-US" altLang="zh-CN" dirty="0"/>
          </a:p>
        </p:txBody>
      </p:sp>
      <p:pic>
        <p:nvPicPr>
          <p:cNvPr id="8" name="70">
            <a:hlinkClick r:id="" action="ppaction://media"/>
            <a:extLst>
              <a:ext uri="{FF2B5EF4-FFF2-40B4-BE49-F238E27FC236}">
                <a16:creationId xmlns:a16="http://schemas.microsoft.com/office/drawing/2014/main" id="{AB47ABDA-41EF-4349-B8C6-FD481BFFE1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61153" y="2740777"/>
            <a:ext cx="5504580" cy="31651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1035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项目学习中的教师协作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16BB0D-058F-48D2-A48F-7A3133F720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zh-CN" altLang="en-US" dirty="0"/>
              <a:t>我们不是万能的，</a:t>
            </a:r>
            <a:br>
              <a:rPr lang="en-US" altLang="zh-CN" dirty="0"/>
            </a:br>
            <a:r>
              <a:rPr lang="en-US" altLang="zh-CN" dirty="0"/>
              <a:t> </a:t>
            </a:r>
            <a:r>
              <a:rPr lang="zh-CN" altLang="en-US" dirty="0"/>
              <a:t>需要支持与帮助！</a:t>
            </a:r>
            <a:endParaRPr lang="en-US" altLang="zh-CN" dirty="0"/>
          </a:p>
          <a:p>
            <a:pPr lvl="1"/>
            <a:r>
              <a:rPr lang="zh-CN" altLang="en-US" dirty="0"/>
              <a:t>本地教师同行、其他行业朋友</a:t>
            </a:r>
            <a:endParaRPr lang="en-US" altLang="zh-CN" dirty="0"/>
          </a:p>
          <a:p>
            <a:pPr lvl="1"/>
            <a:r>
              <a:rPr lang="zh-CN" altLang="en-US" dirty="0"/>
              <a:t>来自网络的志愿者</a:t>
            </a:r>
            <a:endParaRPr lang="en-US" altLang="zh-CN" dirty="0"/>
          </a:p>
          <a:p>
            <a:pPr lvl="1"/>
            <a:endParaRPr lang="en-US" altLang="zh-CN" dirty="0"/>
          </a:p>
          <a:p>
            <a:r>
              <a:rPr lang="zh-CN" altLang="en-US" dirty="0"/>
              <a:t> 网络基础支持的项目学习</a:t>
            </a:r>
          </a:p>
          <a:p>
            <a:pPr lvl="1"/>
            <a:r>
              <a:rPr lang="zh-CN" altLang="en-US" dirty="0"/>
              <a:t>有效学习过程的一个教师条件：</a:t>
            </a:r>
            <a:br>
              <a:rPr lang="en-US" altLang="zh-CN" dirty="0"/>
            </a:br>
            <a:r>
              <a:rPr lang="zh-CN" altLang="en-US" b="1" dirty="0">
                <a:solidFill>
                  <a:srgbClr val="C00000"/>
                </a:solidFill>
              </a:rPr>
              <a:t>我们要负责整个活动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DF240E1-B574-4D95-9752-3A970328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10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432A526C-3263-4368-A845-97180ACA6518}"/>
              </a:ext>
            </a:extLst>
          </p:cNvPr>
          <p:cNvGrpSpPr/>
          <p:nvPr/>
        </p:nvGrpSpPr>
        <p:grpSpPr>
          <a:xfrm>
            <a:off x="6688134" y="1992381"/>
            <a:ext cx="4252949" cy="2380692"/>
            <a:chOff x="6692349" y="1820490"/>
            <a:chExt cx="4673669" cy="2616200"/>
          </a:xfrm>
        </p:grpSpPr>
        <p:pic>
          <p:nvPicPr>
            <p:cNvPr id="8" name="Picture 5" descr="MC900279226[1]">
              <a:extLst>
                <a:ext uri="{FF2B5EF4-FFF2-40B4-BE49-F238E27FC236}">
                  <a16:creationId xmlns:a16="http://schemas.microsoft.com/office/drawing/2014/main" id="{5A22A292-E4FA-49B8-9638-FAE2E67A01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0967" y="3169865"/>
              <a:ext cx="882650" cy="105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7">
              <a:extLst>
                <a:ext uri="{FF2B5EF4-FFF2-40B4-BE49-F238E27FC236}">
                  <a16:creationId xmlns:a16="http://schemas.microsoft.com/office/drawing/2014/main" id="{A375A52F-1396-402E-BE57-A4D621FDF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7179" y="3390527"/>
              <a:ext cx="1104862" cy="37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本地教师</a:t>
              </a:r>
            </a:p>
          </p:txBody>
        </p:sp>
        <p:pic>
          <p:nvPicPr>
            <p:cNvPr id="10" name="Picture 6" descr="j0292020">
              <a:extLst>
                <a:ext uri="{FF2B5EF4-FFF2-40B4-BE49-F238E27FC236}">
                  <a16:creationId xmlns:a16="http://schemas.microsoft.com/office/drawing/2014/main" id="{B8A88C49-3EAE-42A5-AF1E-512E15F24C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2312" y="1820490"/>
              <a:ext cx="1046163" cy="992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8">
              <a:extLst>
                <a:ext uri="{FF2B5EF4-FFF2-40B4-BE49-F238E27FC236}">
                  <a16:creationId xmlns:a16="http://schemas.microsoft.com/office/drawing/2014/main" id="{390BE0C1-7B0A-481B-982D-0F2F4A5812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2349" y="2163390"/>
              <a:ext cx="1104862" cy="3720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网络教师</a:t>
              </a:r>
            </a:p>
          </p:txBody>
        </p: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FA671D97-9657-4D66-A254-30EF1D26C0FA}"/>
                </a:ext>
              </a:extLst>
            </p:cNvPr>
            <p:cNvCxnSpPr>
              <a:cxnSpLocks noChangeShapeType="1"/>
              <a:stCxn id="10" idx="3"/>
              <a:endCxn id="14" idx="1"/>
            </p:cNvCxnSpPr>
            <p:nvPr/>
          </p:nvCxnSpPr>
          <p:spPr bwMode="auto">
            <a:xfrm>
              <a:off x="8708475" y="2316584"/>
              <a:ext cx="1343093" cy="782637"/>
            </a:xfrm>
            <a:prstGeom prst="bentConnector3">
              <a:avLst>
                <a:gd name="adj1" fmla="val 50000"/>
              </a:avLst>
            </a:prstGeom>
            <a:noFill/>
            <a:ln w="38100">
              <a:solidFill>
                <a:srgbClr val="969696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AutoShape 13">
              <a:extLst>
                <a:ext uri="{FF2B5EF4-FFF2-40B4-BE49-F238E27FC236}">
                  <a16:creationId xmlns:a16="http://schemas.microsoft.com/office/drawing/2014/main" id="{2FAFDAD5-1B4D-4845-829B-EEBC261A4A7A}"/>
                </a:ext>
              </a:extLst>
            </p:cNvPr>
            <p:cNvCxnSpPr>
              <a:cxnSpLocks noChangeShapeType="1"/>
              <a:stCxn id="8" idx="3"/>
              <a:endCxn id="14" idx="1"/>
            </p:cNvCxnSpPr>
            <p:nvPr/>
          </p:nvCxnSpPr>
          <p:spPr bwMode="auto">
            <a:xfrm flipV="1">
              <a:off x="8673617" y="3099221"/>
              <a:ext cx="1377951" cy="598488"/>
            </a:xfrm>
            <a:prstGeom prst="bentConnector3">
              <a:avLst>
                <a:gd name="adj1" fmla="val 51155"/>
              </a:avLst>
            </a:prstGeom>
            <a:noFill/>
            <a:ln w="38100">
              <a:solidFill>
                <a:srgbClr val="969696"/>
              </a:solidFill>
              <a:miter lim="800000"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14" name="Picture 4" descr="MC900417770[1]">
              <a:extLst>
                <a:ext uri="{FF2B5EF4-FFF2-40B4-BE49-F238E27FC236}">
                  <a16:creationId xmlns:a16="http://schemas.microsoft.com/office/drawing/2014/main" id="{7CD42524-FF20-46A9-B3DC-B44102F631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1568" y="2117352"/>
              <a:ext cx="1314450" cy="1963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 Box 19">
              <a:extLst>
                <a:ext uri="{FF2B5EF4-FFF2-40B4-BE49-F238E27FC236}">
                  <a16:creationId xmlns:a16="http://schemas.microsoft.com/office/drawing/2014/main" id="{92E2D94E-6477-476B-B8B9-06516965DD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08743" y="4098552"/>
              <a:ext cx="800100" cy="338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学习者</a:t>
              </a:r>
            </a:p>
          </p:txBody>
        </p:sp>
      </p:grpSp>
      <p:graphicFrame>
        <p:nvGraphicFramePr>
          <p:cNvPr id="16" name="Group 112">
            <a:extLst>
              <a:ext uri="{FF2B5EF4-FFF2-40B4-BE49-F238E27FC236}">
                <a16:creationId xmlns:a16="http://schemas.microsoft.com/office/drawing/2014/main" id="{012AF30F-01B7-415D-8374-020D1FB152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4984300"/>
              </p:ext>
            </p:extLst>
          </p:nvPr>
        </p:nvGraphicFramePr>
        <p:xfrm>
          <a:off x="6688134" y="4421171"/>
          <a:ext cx="4434363" cy="1755792"/>
        </p:xfrm>
        <a:graphic>
          <a:graphicData uri="http://schemas.openxmlformats.org/drawingml/2006/table">
            <a:tbl>
              <a:tblPr/>
              <a:tblGrid>
                <a:gridCol w="1478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81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09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本地教师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网络教师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效果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09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为主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－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2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为主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辅助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最佳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09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辅助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次之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094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－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为主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1pPr>
                      <a:lvl2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2pPr>
                      <a:lvl3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3pPr>
                      <a:lvl4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fontAlgn="base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itchFamily="34" charset="0"/>
                        <a:defRPr sz="1600"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CN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失控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文本框 16">
            <a:extLst>
              <a:ext uri="{FF2B5EF4-FFF2-40B4-BE49-F238E27FC236}">
                <a16:creationId xmlns:a16="http://schemas.microsoft.com/office/drawing/2014/main" id="{B71A783B-C366-4CF7-BE28-E57216349786}"/>
              </a:ext>
            </a:extLst>
          </p:cNvPr>
          <p:cNvSpPr txBox="1"/>
          <p:nvPr/>
        </p:nvSpPr>
        <p:spPr>
          <a:xfrm>
            <a:off x="2647361" y="6038463"/>
            <a:ext cx="3958135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来源：柳栋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基于网络应用的研究性学习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[CP/DK] 2002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166445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几点建议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516BB0D-058F-48D2-A48F-7A3133F720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 </a:t>
            </a:r>
            <a:r>
              <a:rPr lang="zh-CN" altLang="en-US" dirty="0"/>
              <a:t>要先琢磨起来</a:t>
            </a:r>
            <a:endParaRPr lang="en-US" altLang="zh-CN" dirty="0"/>
          </a:p>
          <a:p>
            <a:pPr lvl="1"/>
            <a:r>
              <a:rPr lang="zh-CN" altLang="en-US" dirty="0"/>
              <a:t>创新意味着</a:t>
            </a:r>
            <a:r>
              <a:rPr lang="zh-CN" altLang="en-US" b="1" dirty="0">
                <a:solidFill>
                  <a:srgbClr val="C00000"/>
                </a:solidFill>
              </a:rPr>
              <a:t>和原来不一样</a:t>
            </a:r>
            <a:r>
              <a:rPr lang="zh-CN" altLang="en-US" dirty="0"/>
              <a:t>、</a:t>
            </a:r>
            <a:br>
              <a:rPr lang="en-US" altLang="zh-CN" dirty="0"/>
            </a:br>
            <a:r>
              <a:rPr lang="zh-CN" altLang="en-US" dirty="0"/>
              <a:t>意味着你</a:t>
            </a:r>
            <a:r>
              <a:rPr lang="zh-CN" altLang="en-US" b="1" dirty="0">
                <a:solidFill>
                  <a:srgbClr val="C00000"/>
                </a:solidFill>
              </a:rPr>
              <a:t>要从无到有</a:t>
            </a:r>
            <a:endParaRPr lang="en-US" altLang="zh-CN" b="1" dirty="0">
              <a:solidFill>
                <a:srgbClr val="C00000"/>
              </a:solidFill>
            </a:endParaRPr>
          </a:p>
          <a:p>
            <a:pPr lvl="1"/>
            <a:r>
              <a:rPr lang="zh-CN" altLang="en-US" dirty="0"/>
              <a:t>社会生活中极少“学过了再做”的事情</a:t>
            </a:r>
            <a:endParaRPr lang="en-US" altLang="zh-CN" dirty="0"/>
          </a:p>
          <a:p>
            <a:r>
              <a:rPr lang="en-US" altLang="zh-CN" dirty="0"/>
              <a:t> </a:t>
            </a:r>
            <a:r>
              <a:rPr lang="zh-CN" altLang="en-US" dirty="0"/>
              <a:t>要先尝试着做</a:t>
            </a:r>
            <a:endParaRPr lang="en-US" altLang="zh-CN" dirty="0"/>
          </a:p>
          <a:p>
            <a:pPr lvl="1"/>
            <a:r>
              <a:rPr lang="zh-CN" altLang="en-US" dirty="0"/>
              <a:t>项目学习时间周期长、难模仿</a:t>
            </a:r>
            <a:endParaRPr lang="en-US" altLang="zh-CN" dirty="0"/>
          </a:p>
          <a:p>
            <a:pPr lvl="1"/>
            <a:r>
              <a:rPr lang="zh-CN" altLang="en-US" b="1" dirty="0">
                <a:solidFill>
                  <a:srgbClr val="C00000"/>
                </a:solidFill>
              </a:rPr>
              <a:t>“做中学”理解才深刻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DF240E1-B574-4D95-9752-3A9703283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7" name="Picture 5" descr="MCj03612680000[1]">
            <a:extLst>
              <a:ext uri="{FF2B5EF4-FFF2-40B4-BE49-F238E27FC236}">
                <a16:creationId xmlns:a16="http://schemas.microsoft.com/office/drawing/2014/main" id="{6DB33840-FD69-4312-AC9D-7474171B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8923" y="2281238"/>
            <a:ext cx="3898900" cy="3440112"/>
          </a:xfrm>
          <a:prstGeom prst="rect">
            <a:avLst/>
          </a:prstGeom>
          <a:ln/>
          <a:effectLst>
            <a:outerShdw dist="35921" dir="2700000" algn="ctr" rotWithShape="0">
              <a:srgbClr val="5F5F5F"/>
            </a:outerShdw>
          </a:effectLst>
        </p:spPr>
      </p:pic>
    </p:spTree>
    <p:extLst>
      <p:ext uri="{BB962C8B-B14F-4D97-AF65-F5344CB8AC3E}">
        <p14:creationId xmlns:p14="http://schemas.microsoft.com/office/powerpoint/2010/main" val="259469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2AB3E58-58C9-4C76-ABE1-CA42120D6D3C}"/>
              </a:ext>
            </a:extLst>
          </p:cNvPr>
          <p:cNvSpPr txBox="1"/>
          <p:nvPr/>
        </p:nvSpPr>
        <p:spPr>
          <a:xfrm>
            <a:off x="1517515" y="1226641"/>
            <a:ext cx="9403403" cy="3882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9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  <a:endParaRPr lang="en-US" altLang="zh-CN" sz="9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　　社会兼职：上海师范大学兼职副教授、教育硕士导师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　　　　　　　中国教育学会科学教育分会常务理事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　　　　　　　中文社会科学引文索引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CSSCI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来源期刊、国家核心学术期刊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《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开放教育研究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》</a:t>
            </a: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外审专家</a:t>
            </a: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endParaRPr lang="en-US" altLang="zh-CN" sz="16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　　成果库　　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http://papers.cnki.net/beinglab</a:t>
            </a:r>
          </a:p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　　邮　件　　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beinglab@qq.com</a:t>
            </a:r>
          </a:p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　　手　机　　</a:t>
            </a:r>
            <a:r>
              <a:rPr lang="en-US" altLang="zh-CN" sz="16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15502107292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FB9182EC-D594-465E-ADC6-114A68699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574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STEM</a:t>
            </a:r>
            <a:r>
              <a:rPr lang="zh-CN" altLang="en-US" dirty="0"/>
              <a:t>、创客与技术教育</a:t>
            </a:r>
          </a:p>
        </p:txBody>
      </p:sp>
      <p:sp>
        <p:nvSpPr>
          <p:cNvPr id="8" name="内容占位符 7">
            <a:extLst>
              <a:ext uri="{FF2B5EF4-FFF2-40B4-BE49-F238E27FC236}">
                <a16:creationId xmlns:a16="http://schemas.microsoft.com/office/drawing/2014/main" id="{BD134F5C-94D7-4DE5-8292-4F1F6088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63267" y="3635781"/>
            <a:ext cx="6586429" cy="812466"/>
          </a:xfrm>
        </p:spPr>
        <p:txBody>
          <a:bodyPr>
            <a:norm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</a:rPr>
              <a:t> STEM</a:t>
            </a:r>
            <a:r>
              <a:rPr lang="zh-CN" altLang="en-US" sz="3600" b="1" dirty="0">
                <a:solidFill>
                  <a:srgbClr val="C00000"/>
                </a:solidFill>
              </a:rPr>
              <a:t>、创客都属于技术教育</a:t>
            </a:r>
            <a:endParaRPr lang="en-US" altLang="zh-CN" sz="3600" b="1" dirty="0">
              <a:solidFill>
                <a:srgbClr val="C00000"/>
              </a:solidFill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BC2ADBA-C476-4DAF-ABCB-4B23C4F7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DF734618-BEA6-4915-B414-F387A7B46898}"/>
              </a:ext>
            </a:extLst>
          </p:cNvPr>
          <p:cNvSpPr/>
          <p:nvPr/>
        </p:nvSpPr>
        <p:spPr>
          <a:xfrm>
            <a:off x="898909" y="2086554"/>
            <a:ext cx="4102100" cy="4102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技术教育</a:t>
            </a:r>
            <a:endParaRPr lang="en-US" altLang="zh-CN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zh-CN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94CC41B-606D-43C0-95AD-A239E914B592}"/>
              </a:ext>
            </a:extLst>
          </p:cNvPr>
          <p:cNvSpPr/>
          <p:nvPr/>
        </p:nvSpPr>
        <p:spPr>
          <a:xfrm>
            <a:off x="2656283" y="4597677"/>
            <a:ext cx="1568496" cy="11513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STEM</a:t>
            </a:r>
            <a:r>
              <a:rPr lang="zh-CN" alt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、创客</a:t>
            </a:r>
          </a:p>
        </p:txBody>
      </p:sp>
    </p:spTree>
    <p:extLst>
      <p:ext uri="{BB962C8B-B14F-4D97-AF65-F5344CB8AC3E}">
        <p14:creationId xmlns:p14="http://schemas.microsoft.com/office/powerpoint/2010/main" val="102919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创新课程在学校教育中的落实路径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2230F00-B033-4861-93E0-CD0802C49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36370" cy="3981149"/>
          </a:xfrm>
        </p:spPr>
        <p:txBody>
          <a:bodyPr/>
          <a:lstStyle/>
          <a:p>
            <a:r>
              <a:rPr lang="en-US" altLang="zh-CN" dirty="0"/>
              <a:t> STEM</a:t>
            </a:r>
            <a:r>
              <a:rPr lang="zh-CN" altLang="en-US" dirty="0"/>
              <a:t>、创客类学习活动分布在：</a:t>
            </a:r>
            <a:endParaRPr lang="en-US" altLang="zh-CN" dirty="0"/>
          </a:p>
          <a:p>
            <a:pPr lvl="1"/>
            <a:r>
              <a:rPr lang="zh-CN" altLang="en-US" dirty="0"/>
              <a:t>小学</a:t>
            </a:r>
            <a:endParaRPr lang="en-US" altLang="zh-CN" dirty="0"/>
          </a:p>
          <a:p>
            <a:pPr lvl="2"/>
            <a:r>
              <a:rPr lang="zh-CN" altLang="en-US" dirty="0"/>
              <a:t>科学、信息技术、校本课程等</a:t>
            </a:r>
            <a:endParaRPr lang="en-US" altLang="zh-CN" dirty="0"/>
          </a:p>
          <a:p>
            <a:pPr lvl="1"/>
            <a:r>
              <a:rPr lang="zh-CN" altLang="en-US" dirty="0"/>
              <a:t>初中</a:t>
            </a:r>
            <a:endParaRPr lang="en-US" altLang="zh-CN" dirty="0"/>
          </a:p>
          <a:p>
            <a:pPr lvl="2"/>
            <a:r>
              <a:rPr lang="zh-CN" altLang="en-US" dirty="0"/>
              <a:t>劳动技术、信息技术、校本课程等</a:t>
            </a:r>
            <a:endParaRPr lang="en-US" altLang="zh-CN" dirty="0"/>
          </a:p>
          <a:p>
            <a:pPr lvl="1"/>
            <a:r>
              <a:rPr lang="zh-CN" altLang="en-US" dirty="0"/>
              <a:t>高中</a:t>
            </a:r>
            <a:endParaRPr lang="en-US" altLang="zh-CN" dirty="0"/>
          </a:p>
          <a:p>
            <a:pPr lvl="2"/>
            <a:r>
              <a:rPr lang="zh-CN" altLang="en-US" dirty="0"/>
              <a:t>通用技术、信息技术、校本课程等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70C02C-DC00-43B9-B8D2-8439DCA8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4B3D21F4-1963-4AA8-905F-8EF0A35E1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6385" y="3540543"/>
            <a:ext cx="2016125" cy="1368425"/>
          </a:xfrm>
          <a:prstGeom prst="ellipse">
            <a:avLst/>
          </a:prstGeom>
          <a:solidFill>
            <a:srgbClr val="DDDDDD">
              <a:alpha val="30196"/>
            </a:srgbClr>
          </a:solidFill>
          <a:ln w="25400">
            <a:solidFill>
              <a:srgbClr val="969696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rIns="0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数学的应用：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计量的方法</a:t>
            </a:r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F32F6C62-2442-4DAC-A002-E2C5E829E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8722" y="3545305"/>
            <a:ext cx="2016125" cy="1368425"/>
          </a:xfrm>
          <a:prstGeom prst="ellipse">
            <a:avLst/>
          </a:prstGeom>
          <a:solidFill>
            <a:srgbClr val="FFCC99">
              <a:alpha val="30196"/>
            </a:srgbClr>
          </a:solidFill>
          <a:ln w="25400">
            <a:solidFill>
              <a:srgbClr val="FF9933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rIns="0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solidFill>
                  <a:srgbClr val="99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00" dirty="0">
                <a:solidFill>
                  <a:srgbClr val="99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科学观念的应用</a:t>
            </a: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id="{C2319E7D-B15E-4711-AA8A-B500EEDA1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410" y="3540543"/>
            <a:ext cx="2016125" cy="1368425"/>
          </a:xfrm>
          <a:prstGeom prst="ellipse">
            <a:avLst/>
          </a:prstGeom>
          <a:noFill/>
          <a:ln w="25400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CC99">
                    <a:alpha val="30196"/>
                  </a:srgbClr>
                </a:solidFill>
              </a14:hiddenFill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技术体系与工学概念</a:t>
            </a:r>
          </a:p>
        </p:txBody>
      </p:sp>
      <p:sp>
        <p:nvSpPr>
          <p:cNvPr id="10" name="Oval 7">
            <a:extLst>
              <a:ext uri="{FF2B5EF4-FFF2-40B4-BE49-F238E27FC236}">
                <a16:creationId xmlns:a16="http://schemas.microsoft.com/office/drawing/2014/main" id="{BF81A96C-2B36-4A79-A15D-FFDBE1B98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410" y="4620043"/>
            <a:ext cx="2016125" cy="1368425"/>
          </a:xfrm>
          <a:prstGeom prst="ellipse">
            <a:avLst/>
          </a:prstGeom>
          <a:solidFill>
            <a:srgbClr val="CCFFCC">
              <a:alpha val="30196"/>
            </a:srgbClr>
          </a:solidFill>
          <a:ln w="25400">
            <a:solidFill>
              <a:srgbClr val="33CC33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rIns="0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00" dirty="0">
                <a:solidFill>
                  <a:srgbClr val="008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技术如何与人类社会相互作用</a:t>
            </a: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F89FA11A-37EF-41EE-B98D-5E337916B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0410" y="2461043"/>
            <a:ext cx="2016125" cy="1368425"/>
          </a:xfrm>
          <a:prstGeom prst="ellipse">
            <a:avLst/>
          </a:prstGeom>
          <a:solidFill>
            <a:srgbClr val="CCECFF">
              <a:alpha val="30196"/>
            </a:srgbClr>
          </a:solidFill>
          <a:ln w="25400">
            <a:solidFill>
              <a:srgbClr val="3399FF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0" rIns="0" anchor="ctr"/>
          <a:lstStyle>
            <a:lvl1pPr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 sz="28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85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600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人和技术手段如何互动</a:t>
            </a: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0C45F86C-0540-4A3E-9AA6-CE20162D8589}"/>
              </a:ext>
            </a:extLst>
          </p:cNvPr>
          <p:cNvSpPr/>
          <p:nvPr/>
        </p:nvSpPr>
        <p:spPr>
          <a:xfrm>
            <a:off x="5551479" y="5420907"/>
            <a:ext cx="1902775" cy="567561"/>
          </a:xfrm>
          <a:prstGeom prst="wedgeRoundRectCallout">
            <a:avLst>
              <a:gd name="adj1" fmla="val 104052"/>
              <a:gd name="adj2" fmla="val -206315"/>
              <a:gd name="adj3" fmla="val 16667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提示：串联</a:t>
            </a:r>
            <a:r>
              <a:rPr lang="en-US" altLang="zh-CN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STEM</a:t>
            </a:r>
            <a:r>
              <a:rPr lang="zh-CN" alt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的线索框架</a:t>
            </a:r>
          </a:p>
        </p:txBody>
      </p:sp>
    </p:spTree>
    <p:extLst>
      <p:ext uri="{BB962C8B-B14F-4D97-AF65-F5344CB8AC3E}">
        <p14:creationId xmlns:p14="http://schemas.microsoft.com/office/powerpoint/2010/main" val="106560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通用技术的内容领域</a:t>
            </a:r>
          </a:p>
        </p:txBody>
      </p:sp>
      <p:sp>
        <p:nvSpPr>
          <p:cNvPr id="9" name="内容占位符 8">
            <a:extLst>
              <a:ext uri="{FF2B5EF4-FFF2-40B4-BE49-F238E27FC236}">
                <a16:creationId xmlns:a16="http://schemas.microsoft.com/office/drawing/2014/main" id="{E37B9461-E09B-4AC9-A324-78CE98970A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r>
              <a:rPr lang="en-US" altLang="zh-CN" dirty="0"/>
              <a:t>STEM</a:t>
            </a:r>
            <a:r>
              <a:rPr lang="zh-CN" altLang="en-US" dirty="0"/>
              <a:t>、创客类学习活动仅仅只有信息技术远远不够，</a:t>
            </a:r>
            <a:br>
              <a:rPr lang="en-US" altLang="zh-CN" dirty="0"/>
            </a:br>
            <a:r>
              <a:rPr lang="en-US" altLang="zh-CN" dirty="0"/>
              <a:t> </a:t>
            </a:r>
            <a:r>
              <a:rPr lang="zh-CN" altLang="en-US" b="1" dirty="0">
                <a:solidFill>
                  <a:srgbClr val="C00000"/>
                </a:solidFill>
              </a:rPr>
              <a:t>通用技术、信息技术融合是关键之一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470C02C-DC00-43B9-B8D2-8439DCA8B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317DD19-BC8C-40A4-908D-D93DF3B70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7" b="21003"/>
          <a:stretch/>
        </p:blipFill>
        <p:spPr>
          <a:xfrm>
            <a:off x="1868722" y="2802894"/>
            <a:ext cx="8454555" cy="3553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D61CB40-FA6A-4B9C-A482-E280BA31B93D}"/>
              </a:ext>
            </a:extLst>
          </p:cNvPr>
          <p:cNvSpPr txBox="1"/>
          <p:nvPr/>
        </p:nvSpPr>
        <p:spPr>
          <a:xfrm>
            <a:off x="2714872" y="6281685"/>
            <a:ext cx="6779420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（柳栋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沈涓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武健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通用技术课程本体知识框架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兼论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STEMx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和创客教育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[J].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中国电化教育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,2016,(10)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79-82,101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54619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项目学习中两个循环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C0A3CDF-20AC-4E7E-B263-992241484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Picture 4" descr="steam学习循环">
            <a:extLst>
              <a:ext uri="{FF2B5EF4-FFF2-40B4-BE49-F238E27FC236}">
                <a16:creationId xmlns:a16="http://schemas.microsoft.com/office/drawing/2014/main" id="{79A86303-3550-43F0-8F26-1E45D3159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829" y="2379827"/>
            <a:ext cx="6335712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标注 2">
            <a:extLst>
              <a:ext uri="{FF2B5EF4-FFF2-40B4-BE49-F238E27FC236}">
                <a16:creationId xmlns:a16="http://schemas.microsoft.com/office/drawing/2014/main" id="{AC38FB73-C750-4B02-9F00-D8022E933E9D}"/>
              </a:ext>
            </a:extLst>
          </p:cNvPr>
          <p:cNvSpPr/>
          <p:nvPr/>
        </p:nvSpPr>
        <p:spPr>
          <a:xfrm>
            <a:off x="8650143" y="2882417"/>
            <a:ext cx="792088" cy="504056"/>
          </a:xfrm>
          <a:prstGeom prst="wedgeRoundRectCallout">
            <a:avLst>
              <a:gd name="adj1" fmla="val -218835"/>
              <a:gd name="adj2" fmla="val 190162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pbl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圆角矩形标注 8">
            <a:extLst>
              <a:ext uri="{FF2B5EF4-FFF2-40B4-BE49-F238E27FC236}">
                <a16:creationId xmlns:a16="http://schemas.microsoft.com/office/drawing/2014/main" id="{FF29F357-9D15-4B53-87F2-068B26B275B6}"/>
              </a:ext>
            </a:extLst>
          </p:cNvPr>
          <p:cNvSpPr/>
          <p:nvPr/>
        </p:nvSpPr>
        <p:spPr>
          <a:xfrm>
            <a:off x="1593359" y="2623013"/>
            <a:ext cx="792088" cy="504056"/>
          </a:xfrm>
          <a:prstGeom prst="wedgeRoundRectCallout">
            <a:avLst>
              <a:gd name="adj1" fmla="val 217419"/>
              <a:gd name="adj2" fmla="val 205311"/>
              <a:gd name="adj3" fmla="val 16667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DBL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5F733BB-A12E-4F5B-BD84-E2D7C7DB4B12}"/>
              </a:ext>
            </a:extLst>
          </p:cNvPr>
          <p:cNvSpPr txBox="1"/>
          <p:nvPr/>
        </p:nvSpPr>
        <p:spPr>
          <a:xfrm>
            <a:off x="6347301" y="5570201"/>
            <a:ext cx="4544834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某一主题的学习活动可能是非常标准的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PBL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6268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项目学习的</a:t>
            </a:r>
            <a:r>
              <a:rPr lang="en-US" altLang="zh-CN" dirty="0"/>
              <a:t>PMP</a:t>
            </a:r>
            <a:r>
              <a:rPr lang="zh-CN" altLang="en-US" dirty="0"/>
              <a:t>模型基础</a:t>
            </a:r>
          </a:p>
        </p:txBody>
      </p:sp>
      <p:sp>
        <p:nvSpPr>
          <p:cNvPr id="2" name="内容占位符 1">
            <a:extLst>
              <a:ext uri="{FF2B5EF4-FFF2-40B4-BE49-F238E27FC236}">
                <a16:creationId xmlns:a16="http://schemas.microsoft.com/office/drawing/2014/main" id="{6131C1C3-8A94-4FEF-A58E-7CE71373DEC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zh-CN" altLang="en-US" dirty="0"/>
              <a:t>科学研究模式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EAC936-22F7-4F0D-8D3C-7B4962DEDA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dirty="0"/>
              <a:t> </a:t>
            </a:r>
            <a:r>
              <a:rPr lang="zh-CN" altLang="en-US" dirty="0"/>
              <a:t>项目学习模式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68AE69-EAA5-45C9-B672-44A2A262A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5</a:t>
            </a:fld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2A93F780-BB9C-432B-8A4E-9AC28B3932E3}"/>
              </a:ext>
            </a:extLst>
          </p:cNvPr>
          <p:cNvGrpSpPr/>
          <p:nvPr/>
        </p:nvGrpSpPr>
        <p:grpSpPr>
          <a:xfrm>
            <a:off x="1447800" y="2751298"/>
            <a:ext cx="9540000" cy="49758"/>
            <a:chOff x="502842" y="877095"/>
            <a:chExt cx="7740154" cy="49758"/>
          </a:xfrm>
        </p:grpSpPr>
        <p:sp>
          <p:nvSpPr>
            <p:cNvPr id="8" name="MH_Other_17">
              <a:extLst>
                <a:ext uri="{FF2B5EF4-FFF2-40B4-BE49-F238E27FC236}">
                  <a16:creationId xmlns:a16="http://schemas.microsoft.com/office/drawing/2014/main" id="{D3F88082-52E3-4689-8A40-900A7FB78247}"/>
                </a:ext>
              </a:extLst>
            </p:cNvPr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502842" y="877095"/>
              <a:ext cx="7740154" cy="18874"/>
            </a:xfrm>
            <a:prstGeom prst="rect">
              <a:avLst/>
            </a:prstGeom>
            <a:gradFill rotWithShape="1">
              <a:gsLst>
                <a:gs pos="0">
                  <a:srgbClr val="BCBCBC"/>
                </a:gs>
                <a:gs pos="100000">
                  <a:srgbClr val="ECECEC"/>
                </a:gs>
              </a:gsLst>
              <a:lin ang="5400000" scaled="1"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1">
                <a:cs typeface="+mn-ea"/>
                <a:sym typeface="+mn-lt"/>
              </a:endParaRPr>
            </a:p>
          </p:txBody>
        </p:sp>
        <p:sp>
          <p:nvSpPr>
            <p:cNvPr id="9" name="MH_Other_18">
              <a:extLst>
                <a:ext uri="{FF2B5EF4-FFF2-40B4-BE49-F238E27FC236}">
                  <a16:creationId xmlns:a16="http://schemas.microsoft.com/office/drawing/2014/main" id="{D1E38883-AD83-4B83-B12B-9CCE35F572DA}"/>
                </a:ext>
              </a:extLst>
            </p:cNvPr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502842" y="895969"/>
              <a:ext cx="7740154" cy="30884"/>
            </a:xfrm>
            <a:prstGeom prst="rect">
              <a:avLst/>
            </a:prstGeom>
            <a:gradFill rotWithShape="1">
              <a:gsLst>
                <a:gs pos="0">
                  <a:srgbClr val="CFCFCF"/>
                </a:gs>
                <a:gs pos="100000">
                  <a:srgbClr val="5F5F5F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76200" dir="10800000" kx="-3284103" algn="b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1">
                <a:cs typeface="+mn-ea"/>
                <a:sym typeface="+mn-lt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CA0CA63-5061-492B-BC59-0361C383602B}"/>
              </a:ext>
            </a:extLst>
          </p:cNvPr>
          <p:cNvGrpSpPr/>
          <p:nvPr/>
        </p:nvGrpSpPr>
        <p:grpSpPr>
          <a:xfrm>
            <a:off x="1447800" y="2783896"/>
            <a:ext cx="1100822" cy="1832663"/>
            <a:chOff x="1390650" y="3919593"/>
            <a:chExt cx="1100822" cy="1832663"/>
          </a:xfrm>
        </p:grpSpPr>
        <p:sp>
          <p:nvSpPr>
            <p:cNvPr id="11" name="MH_Other_6">
              <a:extLst>
                <a:ext uri="{FF2B5EF4-FFF2-40B4-BE49-F238E27FC236}">
                  <a16:creationId xmlns:a16="http://schemas.microsoft.com/office/drawing/2014/main" id="{73BD8A34-8397-498E-80E6-345881F3BFC5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390650" y="4655865"/>
              <a:ext cx="1100822" cy="1096391"/>
            </a:xfrm>
            <a:prstGeom prst="star8">
              <a:avLst>
                <a:gd name="adj" fmla="val 42115"/>
              </a:avLst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>
              <a:outerShdw blurRad="50800" dist="38100" sx="97000" sy="97000" algn="ctr" rotWithShape="0">
                <a:srgbClr val="000000">
                  <a:alpha val="40000"/>
                </a:srgbClr>
              </a:outerShdw>
            </a:effectLst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r>
                <a:rPr lang="zh-CN" altLang="en-US" b="1" kern="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科学研究</a:t>
              </a: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74EDE58C-8D34-4D25-943F-FCA559598E0F}"/>
                </a:ext>
              </a:extLst>
            </p:cNvPr>
            <p:cNvGrpSpPr/>
            <p:nvPr/>
          </p:nvGrpSpPr>
          <p:grpSpPr>
            <a:xfrm>
              <a:off x="1848180" y="3919593"/>
              <a:ext cx="172003" cy="876966"/>
              <a:chOff x="1848180" y="3919593"/>
              <a:chExt cx="172003" cy="876966"/>
            </a:xfrm>
          </p:grpSpPr>
          <p:sp>
            <p:nvSpPr>
              <p:cNvPr id="13" name="MH_Other_9">
                <a:extLst>
                  <a:ext uri="{FF2B5EF4-FFF2-40B4-BE49-F238E27FC236}">
                    <a16:creationId xmlns:a16="http://schemas.microsoft.com/office/drawing/2014/main" id="{2CFBC151-5026-482B-9B14-2D820497C820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>
              <a:xfrm flipV="1">
                <a:off x="1870668" y="3919593"/>
                <a:ext cx="133144" cy="813494"/>
              </a:xfrm>
              <a:custGeom>
                <a:avLst/>
                <a:gdLst>
                  <a:gd name="connsiteX0" fmla="*/ 379028 w 470468"/>
                  <a:gd name="connsiteY0" fmla="*/ 0 h 2132857"/>
                  <a:gd name="connsiteX1" fmla="*/ 379027 w 470468"/>
                  <a:gd name="connsiteY1" fmla="*/ 1943343 h 2132857"/>
                  <a:gd name="connsiteX2" fmla="*/ 189513 w 470468"/>
                  <a:gd name="connsiteY2" fmla="*/ 2132857 h 2132857"/>
                  <a:gd name="connsiteX3" fmla="*/ 189514 w 470468"/>
                  <a:gd name="connsiteY3" fmla="*/ 2132856 h 2132857"/>
                  <a:gd name="connsiteX4" fmla="*/ 0 w 470468"/>
                  <a:gd name="connsiteY4" fmla="*/ 1943342 h 2132857"/>
                  <a:gd name="connsiteX5" fmla="*/ 0 w 470468"/>
                  <a:gd name="connsiteY5" fmla="*/ 0 h 2132857"/>
                  <a:gd name="connsiteX6" fmla="*/ 470468 w 470468"/>
                  <a:gd name="connsiteY6" fmla="*/ 91440 h 2132857"/>
                  <a:gd name="connsiteX0" fmla="*/ 379028 w 379028"/>
                  <a:gd name="connsiteY0" fmla="*/ 0 h 2132857"/>
                  <a:gd name="connsiteX1" fmla="*/ 379027 w 379028"/>
                  <a:gd name="connsiteY1" fmla="*/ 1943343 h 2132857"/>
                  <a:gd name="connsiteX2" fmla="*/ 189513 w 379028"/>
                  <a:gd name="connsiteY2" fmla="*/ 2132857 h 2132857"/>
                  <a:gd name="connsiteX3" fmla="*/ 189514 w 379028"/>
                  <a:gd name="connsiteY3" fmla="*/ 2132856 h 2132857"/>
                  <a:gd name="connsiteX4" fmla="*/ 0 w 379028"/>
                  <a:gd name="connsiteY4" fmla="*/ 1943342 h 2132857"/>
                  <a:gd name="connsiteX5" fmla="*/ 0 w 379028"/>
                  <a:gd name="connsiteY5" fmla="*/ 0 h 213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9028" h="2132857">
                    <a:moveTo>
                      <a:pt x="379028" y="0"/>
                    </a:moveTo>
                    <a:cubicBezTo>
                      <a:pt x="379028" y="647781"/>
                      <a:pt x="379027" y="1295562"/>
                      <a:pt x="379027" y="1943343"/>
                    </a:cubicBezTo>
                    <a:cubicBezTo>
                      <a:pt x="379027" y="2048009"/>
                      <a:pt x="294179" y="2132857"/>
                      <a:pt x="189513" y="2132857"/>
                    </a:cubicBezTo>
                    <a:lnTo>
                      <a:pt x="189514" y="2132856"/>
                    </a:lnTo>
                    <a:cubicBezTo>
                      <a:pt x="84848" y="2132856"/>
                      <a:pt x="0" y="2048008"/>
                      <a:pt x="0" y="1943342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DBDBDB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4" name="MH_Other_11">
                <a:extLst>
                  <a:ext uri="{FF2B5EF4-FFF2-40B4-BE49-F238E27FC236}">
                    <a16:creationId xmlns:a16="http://schemas.microsoft.com/office/drawing/2014/main" id="{6BE46AAB-1552-42F9-BF73-D4AABDC34428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48180" y="4611253"/>
                <a:ext cx="172003" cy="18530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5" name="MH_Other_12">
                <a:extLst>
                  <a:ext uri="{FF2B5EF4-FFF2-40B4-BE49-F238E27FC236}">
                    <a16:creationId xmlns:a16="http://schemas.microsoft.com/office/drawing/2014/main" id="{BF7D0DFE-4A61-45CF-B0B0-F57BD93ED6B6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65382" y="4631843"/>
                <a:ext cx="147923" cy="14584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BCBCBC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A4A7AD1C-C545-4500-BC4A-4FB88B5B3158}"/>
              </a:ext>
            </a:extLst>
          </p:cNvPr>
          <p:cNvGrpSpPr/>
          <p:nvPr/>
        </p:nvGrpSpPr>
        <p:grpSpPr>
          <a:xfrm>
            <a:off x="5555599" y="2783896"/>
            <a:ext cx="1097382" cy="1844673"/>
            <a:chOff x="5498449" y="3919593"/>
            <a:chExt cx="1097382" cy="1844673"/>
          </a:xfrm>
        </p:grpSpPr>
        <p:sp>
          <p:nvSpPr>
            <p:cNvPr id="17" name="MH_Other_10">
              <a:extLst>
                <a:ext uri="{FF2B5EF4-FFF2-40B4-BE49-F238E27FC236}">
                  <a16:creationId xmlns:a16="http://schemas.microsoft.com/office/drawing/2014/main" id="{59B82E47-10CD-42E4-9DDD-7D0A7590D616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5498449" y="4667874"/>
              <a:ext cx="1097382" cy="1096392"/>
            </a:xfrm>
            <a:prstGeom prst="star8">
              <a:avLst>
                <a:gd name="adj" fmla="val 42115"/>
              </a:avLst>
            </a:prstGeom>
            <a:solidFill>
              <a:srgbClr val="C00000"/>
            </a:solidFill>
            <a:ln w="317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b="1" dirty="0">
                  <a:ln w="12700"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项目实践</a:t>
              </a: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D0C34CB8-B4A8-4F13-8C2D-90B2B67E7F8D}"/>
                </a:ext>
              </a:extLst>
            </p:cNvPr>
            <p:cNvGrpSpPr/>
            <p:nvPr/>
          </p:nvGrpSpPr>
          <p:grpSpPr>
            <a:xfrm>
              <a:off x="5962859" y="3919593"/>
              <a:ext cx="168563" cy="876966"/>
              <a:chOff x="5962859" y="3919593"/>
              <a:chExt cx="168563" cy="876966"/>
            </a:xfrm>
          </p:grpSpPr>
          <p:sp>
            <p:nvSpPr>
              <p:cNvPr id="19" name="MH_Other_5">
                <a:extLst>
                  <a:ext uri="{FF2B5EF4-FFF2-40B4-BE49-F238E27FC236}">
                    <a16:creationId xmlns:a16="http://schemas.microsoft.com/office/drawing/2014/main" id="{C131C90E-B2BF-463E-8977-FA938FFE5878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>
              <a:xfrm flipV="1">
                <a:off x="5972381" y="3919593"/>
                <a:ext cx="133144" cy="813494"/>
              </a:xfrm>
              <a:custGeom>
                <a:avLst/>
                <a:gdLst>
                  <a:gd name="connsiteX0" fmla="*/ 379028 w 470468"/>
                  <a:gd name="connsiteY0" fmla="*/ 0 h 2132857"/>
                  <a:gd name="connsiteX1" fmla="*/ 379027 w 470468"/>
                  <a:gd name="connsiteY1" fmla="*/ 1943343 h 2132857"/>
                  <a:gd name="connsiteX2" fmla="*/ 189513 w 470468"/>
                  <a:gd name="connsiteY2" fmla="*/ 2132857 h 2132857"/>
                  <a:gd name="connsiteX3" fmla="*/ 189514 w 470468"/>
                  <a:gd name="connsiteY3" fmla="*/ 2132856 h 2132857"/>
                  <a:gd name="connsiteX4" fmla="*/ 0 w 470468"/>
                  <a:gd name="connsiteY4" fmla="*/ 1943342 h 2132857"/>
                  <a:gd name="connsiteX5" fmla="*/ 0 w 470468"/>
                  <a:gd name="connsiteY5" fmla="*/ 0 h 2132857"/>
                  <a:gd name="connsiteX6" fmla="*/ 470468 w 470468"/>
                  <a:gd name="connsiteY6" fmla="*/ 91440 h 2132857"/>
                  <a:gd name="connsiteX0" fmla="*/ 379028 w 379028"/>
                  <a:gd name="connsiteY0" fmla="*/ 0 h 2132857"/>
                  <a:gd name="connsiteX1" fmla="*/ 379027 w 379028"/>
                  <a:gd name="connsiteY1" fmla="*/ 1943343 h 2132857"/>
                  <a:gd name="connsiteX2" fmla="*/ 189513 w 379028"/>
                  <a:gd name="connsiteY2" fmla="*/ 2132857 h 2132857"/>
                  <a:gd name="connsiteX3" fmla="*/ 189514 w 379028"/>
                  <a:gd name="connsiteY3" fmla="*/ 2132856 h 2132857"/>
                  <a:gd name="connsiteX4" fmla="*/ 0 w 379028"/>
                  <a:gd name="connsiteY4" fmla="*/ 1943342 h 2132857"/>
                  <a:gd name="connsiteX5" fmla="*/ 0 w 379028"/>
                  <a:gd name="connsiteY5" fmla="*/ 0 h 213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9028" h="2132857">
                    <a:moveTo>
                      <a:pt x="379028" y="0"/>
                    </a:moveTo>
                    <a:cubicBezTo>
                      <a:pt x="379028" y="647781"/>
                      <a:pt x="379027" y="1295562"/>
                      <a:pt x="379027" y="1943343"/>
                    </a:cubicBezTo>
                    <a:cubicBezTo>
                      <a:pt x="379027" y="2048009"/>
                      <a:pt x="294179" y="2132857"/>
                      <a:pt x="189513" y="2132857"/>
                    </a:cubicBezTo>
                    <a:lnTo>
                      <a:pt x="189514" y="2132856"/>
                    </a:lnTo>
                    <a:cubicBezTo>
                      <a:pt x="84848" y="2132856"/>
                      <a:pt x="0" y="2048008"/>
                      <a:pt x="0" y="1943342"/>
                    </a:cubicBezTo>
                    <a:lnTo>
                      <a:pt x="0" y="0"/>
                    </a:lnTo>
                  </a:path>
                </a:pathLst>
              </a:custGeom>
              <a:noFill/>
              <a:ln w="25400" cap="flat" cmpd="sng" algn="ctr">
                <a:solidFill>
                  <a:srgbClr val="DBDBDB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" lastClr="FFFFFF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0" name="MH_Other_7">
                <a:extLst>
                  <a:ext uri="{FF2B5EF4-FFF2-40B4-BE49-F238E27FC236}">
                    <a16:creationId xmlns:a16="http://schemas.microsoft.com/office/drawing/2014/main" id="{2B7A9643-7B84-4E67-9996-492EF7C2656B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5962859" y="4611253"/>
                <a:ext cx="168563" cy="185306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21" name="MH_Other_8">
                <a:extLst>
                  <a:ext uri="{FF2B5EF4-FFF2-40B4-BE49-F238E27FC236}">
                    <a16:creationId xmlns:a16="http://schemas.microsoft.com/office/drawing/2014/main" id="{02CA19E2-BBA4-4854-A136-DFDA426B8617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>
              <a:xfrm>
                <a:off x="5976619" y="4631843"/>
                <a:ext cx="151363" cy="145842"/>
              </a:xfrm>
              <a:prstGeom prst="ellipse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BCBCBC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chemeClr val="accent1"/>
                  </a:solidFill>
                  <a:cs typeface="+mn-ea"/>
                  <a:sym typeface="+mn-lt"/>
                </a:endParaRPr>
              </a:p>
            </p:txBody>
          </p:sp>
        </p:grpSp>
      </p:grpSp>
      <p:graphicFrame>
        <p:nvGraphicFramePr>
          <p:cNvPr id="22" name="图示 21">
            <a:extLst>
              <a:ext uri="{FF2B5EF4-FFF2-40B4-BE49-F238E27FC236}">
                <a16:creationId xmlns:a16="http://schemas.microsoft.com/office/drawing/2014/main" id="{B0FA1DAB-074B-4F16-AF74-50F6AE71D8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7929005"/>
              </p:ext>
            </p:extLst>
          </p:nvPr>
        </p:nvGraphicFramePr>
        <p:xfrm>
          <a:off x="2873331" y="3107789"/>
          <a:ext cx="1469452" cy="1960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1" name="文本框 40">
            <a:extLst>
              <a:ext uri="{FF2B5EF4-FFF2-40B4-BE49-F238E27FC236}">
                <a16:creationId xmlns:a16="http://schemas.microsoft.com/office/drawing/2014/main" id="{13F9589B-04C4-442D-83C7-183705AA88D3}"/>
              </a:ext>
            </a:extLst>
          </p:cNvPr>
          <p:cNvSpPr txBox="1"/>
          <p:nvPr/>
        </p:nvSpPr>
        <p:spPr>
          <a:xfrm>
            <a:off x="1296631" y="5843764"/>
            <a:ext cx="4509568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来源：上海市教研室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年秋拓展研究型课程培训提纲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[CP/DK]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DEFA67CC-9BDD-41B6-9B58-6DE4321EBDBD}"/>
              </a:ext>
            </a:extLst>
          </p:cNvPr>
          <p:cNvGrpSpPr/>
          <p:nvPr/>
        </p:nvGrpSpPr>
        <p:grpSpPr>
          <a:xfrm>
            <a:off x="6942548" y="2949559"/>
            <a:ext cx="4045251" cy="3227404"/>
            <a:chOff x="6942548" y="2949559"/>
            <a:chExt cx="4045251" cy="322740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C0455CE-BEDA-44FA-8572-724AFC007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942548" y="2949559"/>
              <a:ext cx="4045251" cy="32274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AB5C6661-3900-4641-AB7A-C1CAE1ACF97F}"/>
                </a:ext>
              </a:extLst>
            </p:cNvPr>
            <p:cNvSpPr/>
            <p:nvPr/>
          </p:nvSpPr>
          <p:spPr>
            <a:xfrm>
              <a:off x="8170373" y="3033476"/>
              <a:ext cx="1292535" cy="239114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项目过程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712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AsOne/>
      </p:bldGraphic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项目学习的学段难度梯度</a:t>
            </a: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F0B649ED-DFF6-45FE-B1B3-32192604C8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 项目学习的开放性梯度</a:t>
            </a:r>
            <a:endParaRPr lang="en-US" altLang="zh-CN" dirty="0"/>
          </a:p>
          <a:p>
            <a:pPr lvl="1"/>
            <a:endParaRPr lang="en-US" altLang="zh-CN" dirty="0"/>
          </a:p>
          <a:p>
            <a:pPr lvl="2"/>
            <a:r>
              <a:rPr lang="zh-CN" altLang="en-US" dirty="0"/>
              <a:t>高中</a:t>
            </a:r>
            <a:endParaRPr lang="en-US" altLang="zh-CN" dirty="0"/>
          </a:p>
          <a:p>
            <a:pPr lvl="4"/>
            <a:endParaRPr lang="en-US" altLang="zh-CN" dirty="0"/>
          </a:p>
          <a:p>
            <a:pPr lvl="4"/>
            <a:endParaRPr lang="en-US" altLang="zh-CN" dirty="0"/>
          </a:p>
          <a:p>
            <a:pPr lvl="2"/>
            <a:r>
              <a:rPr lang="zh-CN" altLang="en-US" dirty="0"/>
              <a:t>初中</a:t>
            </a:r>
            <a:endParaRPr lang="en-US" altLang="zh-CN" dirty="0"/>
          </a:p>
          <a:p>
            <a:pPr lvl="4"/>
            <a:endParaRPr lang="en-US" altLang="zh-CN" dirty="0"/>
          </a:p>
          <a:p>
            <a:pPr lvl="4"/>
            <a:endParaRPr lang="en-US" altLang="zh-CN" dirty="0"/>
          </a:p>
          <a:p>
            <a:pPr lvl="2"/>
            <a:r>
              <a:rPr lang="zh-CN" altLang="en-US" dirty="0"/>
              <a:t>小学</a:t>
            </a:r>
          </a:p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A884DA0-20B8-4CAF-A952-F4CC5F4CC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B288BB-313E-43D8-972E-017B258B7B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6"/>
          <a:stretch/>
        </p:blipFill>
        <p:spPr>
          <a:xfrm>
            <a:off x="2767682" y="2568777"/>
            <a:ext cx="6523285" cy="34478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119786A-4FFC-4A54-82F1-7703E2CC3D48}"/>
              </a:ext>
            </a:extLst>
          </p:cNvPr>
          <p:cNvSpPr txBox="1"/>
          <p:nvPr/>
        </p:nvSpPr>
        <p:spPr>
          <a:xfrm>
            <a:off x="3522033" y="6180150"/>
            <a:ext cx="5161991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来源：江铭初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上海市教研室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年秋拓展、研究型课程培训提纲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[CP/DK]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9322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项目学习可能的流程例举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8C44FE-BED4-4CE5-A8B7-9D58A9481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2034B49-3CEE-40FF-BD71-42A9FEE91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20" y="2108483"/>
            <a:ext cx="9563386" cy="40972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对话气泡: 圆角矩形 8">
            <a:extLst>
              <a:ext uri="{FF2B5EF4-FFF2-40B4-BE49-F238E27FC236}">
                <a16:creationId xmlns:a16="http://schemas.microsoft.com/office/drawing/2014/main" id="{7080B5D1-1257-46C7-8907-B45F82F05B9C}"/>
              </a:ext>
            </a:extLst>
          </p:cNvPr>
          <p:cNvSpPr/>
          <p:nvPr/>
        </p:nvSpPr>
        <p:spPr>
          <a:xfrm>
            <a:off x="3031957" y="5087639"/>
            <a:ext cx="2289438" cy="756271"/>
          </a:xfrm>
          <a:prstGeom prst="wedgeRoundRectCallout">
            <a:avLst>
              <a:gd name="adj1" fmla="val -30252"/>
              <a:gd name="adj2" fmla="val -142747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开始是教师引导下的小组讨论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部分场合会加入在教师导引下的主动接受学习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部分场合会加入教师的讲授教学</a:t>
            </a:r>
          </a:p>
        </p:txBody>
      </p:sp>
      <p:sp>
        <p:nvSpPr>
          <p:cNvPr id="10" name="对话气泡: 圆角矩形 9">
            <a:extLst>
              <a:ext uri="{FF2B5EF4-FFF2-40B4-BE49-F238E27FC236}">
                <a16:creationId xmlns:a16="http://schemas.microsoft.com/office/drawing/2014/main" id="{9449C8F4-F1B2-4630-8A30-83352F604640}"/>
              </a:ext>
            </a:extLst>
          </p:cNvPr>
          <p:cNvSpPr/>
          <p:nvPr/>
        </p:nvSpPr>
        <p:spPr>
          <a:xfrm>
            <a:off x="8113867" y="5087639"/>
            <a:ext cx="2289438" cy="660018"/>
          </a:xfrm>
          <a:prstGeom prst="wedgeRoundRectCallout">
            <a:avLst>
              <a:gd name="adj1" fmla="val -40162"/>
              <a:gd name="adj2" fmla="val -152312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教师导引下的小组学习活动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班级、学校和其他社会性场合的展示活动</a:t>
            </a:r>
          </a:p>
        </p:txBody>
      </p:sp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3EA708DB-37A5-4F5A-8BB8-734C7E7363C1}"/>
              </a:ext>
            </a:extLst>
          </p:cNvPr>
          <p:cNvSpPr/>
          <p:nvPr/>
        </p:nvSpPr>
        <p:spPr>
          <a:xfrm>
            <a:off x="5729323" y="2108483"/>
            <a:ext cx="2289438" cy="1033478"/>
          </a:xfrm>
          <a:prstGeom prst="wedgeRoundRectCallout">
            <a:avLst>
              <a:gd name="adj1" fmla="val -29051"/>
              <a:gd name="adj2" fmla="val 145586"/>
              <a:gd name="adj3" fmla="val 1666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教师支持下的小组实践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小组讨论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其他时间的自主实践活动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有些情况下会加入技能学习模块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buFont typeface="Wingdings" panose="05000000000000000000" pitchFamily="2" charset="2"/>
              <a:buChar char="l"/>
            </a:pP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有些情况下会加入相应的自主学习活动</a:t>
            </a:r>
          </a:p>
        </p:txBody>
      </p:sp>
    </p:spTree>
    <p:extLst>
      <p:ext uri="{BB962C8B-B14F-4D97-AF65-F5344CB8AC3E}">
        <p14:creationId xmlns:p14="http://schemas.microsoft.com/office/powerpoint/2010/main" val="190089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0BBD1882-2EE0-4C3B-83D1-57753868D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科技类项目学习中组织与安全建议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5B506E5-436D-4C4C-BBEE-3C269A6E258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CN" dirty="0"/>
              <a:t> </a:t>
            </a:r>
            <a:r>
              <a:rPr lang="zh-CN" altLang="en-US" dirty="0"/>
              <a:t>安全班额</a:t>
            </a:r>
            <a:endParaRPr lang="en-US" altLang="zh-CN" dirty="0"/>
          </a:p>
          <a:p>
            <a:pPr lvl="1"/>
            <a:r>
              <a:rPr lang="zh-CN" altLang="en-US" b="1" dirty="0">
                <a:solidFill>
                  <a:srgbClr val="C00000"/>
                </a:solidFill>
              </a:rPr>
              <a:t>建议</a:t>
            </a:r>
            <a:r>
              <a:rPr lang="en-US" altLang="zh-CN" b="1" dirty="0">
                <a:solidFill>
                  <a:srgbClr val="C00000"/>
                </a:solidFill>
              </a:rPr>
              <a:t>15</a:t>
            </a:r>
            <a:r>
              <a:rPr lang="zh-CN" altLang="en-US" b="1" dirty="0">
                <a:solidFill>
                  <a:srgbClr val="C00000"/>
                </a:solidFill>
              </a:rPr>
              <a:t>人左右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en-US" altLang="zh-CN" dirty="0"/>
              <a:t> </a:t>
            </a:r>
            <a:r>
              <a:rPr lang="zh-CN" altLang="en-US" dirty="0"/>
              <a:t>环境设计建议</a:t>
            </a:r>
            <a:endParaRPr lang="en-US" altLang="zh-CN" dirty="0"/>
          </a:p>
          <a:p>
            <a:pPr lvl="1"/>
            <a:r>
              <a:rPr lang="zh-CN" altLang="en-US" dirty="0"/>
              <a:t>需要调整专用的学习空间</a:t>
            </a:r>
          </a:p>
          <a:p>
            <a:pPr lvl="2"/>
            <a:r>
              <a:rPr lang="zh-CN" altLang="en-US" dirty="0"/>
              <a:t>如：改建实验室、新建适合大量制作的专用教室</a:t>
            </a:r>
          </a:p>
          <a:p>
            <a:pPr lvl="1"/>
            <a:r>
              <a:rPr lang="zh-CN" altLang="en-US" dirty="0"/>
              <a:t>需要添置一些必要的工具</a:t>
            </a:r>
          </a:p>
          <a:p>
            <a:pPr lvl="2"/>
            <a:r>
              <a:rPr lang="zh-CN" altLang="en-US" dirty="0"/>
              <a:t>如：小型木工设备、小型金属加工设备、电子设备等</a:t>
            </a:r>
          </a:p>
          <a:p>
            <a:pPr lvl="1"/>
            <a:r>
              <a:rPr lang="zh-CN" altLang="en-US" dirty="0"/>
              <a:t>需要计算学生学习所需物料的消耗</a:t>
            </a:r>
            <a:endParaRPr lang="en-US" altLang="zh-CN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963FC74-ABEB-400A-BF77-59B2538F1B9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zh-CN" altLang="en-US" sz="3200" b="1" dirty="0">
                <a:solidFill>
                  <a:srgbClr val="C00000"/>
                </a:solidFill>
              </a:rPr>
              <a:t> 必须添置安全用品！！！</a:t>
            </a:r>
          </a:p>
          <a:p>
            <a:pPr lvl="2"/>
            <a:r>
              <a:rPr lang="zh-CN" altLang="en-US" dirty="0"/>
              <a:t>如：学生护目镜、护脸屏，必要的安全软帽（女生）等</a:t>
            </a:r>
          </a:p>
          <a:p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6058A0F-0194-4E93-904E-E401F22B8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9B66C-13B9-4998-AB77-CB45EFBBEF53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8" name="Picture 6" descr="http://img.taopic.com/uploads/allimg/110818/1382-110QQS24564.jpg">
            <a:extLst>
              <a:ext uri="{FF2B5EF4-FFF2-40B4-BE49-F238E27FC236}">
                <a16:creationId xmlns:a16="http://schemas.microsoft.com/office/drawing/2014/main" id="{1CEF1FB7-259D-4FDF-95BF-2770513C4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945" y="3691659"/>
            <a:ext cx="3860566" cy="25749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221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01095059"/>
  <p:tag name="MH_LIBRARY" val="GRAPHIC"/>
  <p:tag name="MH_TYPE" val="Other"/>
  <p:tag name="MH_ORDER" val="17"/>
</p:tagLst>
</file>

<file path=ppt/theme/theme1.xml><?xml version="1.0" encoding="utf-8"?>
<a:theme xmlns:a="http://schemas.openxmlformats.org/drawingml/2006/main" name="be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ing" id="{B95A53B6-D942-4DAF-8132-DC8ED8C68B91}" vid="{66CA8320-F72A-40CF-AA32-35CD5118C9D8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being</Template>
  <TotalTime>467</TotalTime>
  <Words>575</Words>
  <Application>Microsoft Office PowerPoint</Application>
  <PresentationFormat>宽屏</PresentationFormat>
  <Paragraphs>143</Paragraphs>
  <Slides>13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19" baseType="lpstr">
      <vt:lpstr>等线</vt:lpstr>
      <vt:lpstr>黑体</vt:lpstr>
      <vt:lpstr>微软雅黑</vt:lpstr>
      <vt:lpstr>Arial</vt:lpstr>
      <vt:lpstr>Wingdings</vt:lpstr>
      <vt:lpstr>being</vt:lpstr>
      <vt:lpstr>STEM、创客与项目学习</vt:lpstr>
      <vt:lpstr>STEM、创客与技术教育</vt:lpstr>
      <vt:lpstr>创新课程在学校教育中的落实路径</vt:lpstr>
      <vt:lpstr>通用技术的内容领域</vt:lpstr>
      <vt:lpstr>项目学习中两个循环</vt:lpstr>
      <vt:lpstr>项目学习的PMP模型基础</vt:lpstr>
      <vt:lpstr>项目学习的学段难度梯度</vt:lpstr>
      <vt:lpstr>项目学习可能的流程例举</vt:lpstr>
      <vt:lpstr>科技类项目学习中组织与安全建议</vt:lpstr>
      <vt:lpstr>项目学习过程的两个价值取向</vt:lpstr>
      <vt:lpstr>项目学习中的教师协作</vt:lpstr>
      <vt:lpstr>几点建议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STEM、创客与项目学习</dc:title>
  <dc:creator>栋 柳</dc:creator>
  <cp:lastModifiedBy>栋 柳</cp:lastModifiedBy>
  <cp:revision>68</cp:revision>
  <dcterms:created xsi:type="dcterms:W3CDTF">2019-04-20T06:34:04Z</dcterms:created>
  <dcterms:modified xsi:type="dcterms:W3CDTF">2019-04-20T15:15:15Z</dcterms:modified>
</cp:coreProperties>
</file>