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36901DB-B7F2-469B-9192-0639D1D0043A}" type="datetimeFigureOut">
              <a:rPr lang="zh-CN" altLang="en-US" smtClean="0"/>
              <a:t>2019/4/22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A250567-7CA6-4972-85BD-B41F268A9A41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8647784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901DB-B7F2-469B-9192-0639D1D0043A}" type="datetimeFigureOut">
              <a:rPr lang="zh-CN" altLang="en-US" smtClean="0"/>
              <a:t>2019/4/22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0567-7CA6-4972-85BD-B41F268A9A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8636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901DB-B7F2-469B-9192-0639D1D0043A}" type="datetimeFigureOut">
              <a:rPr lang="zh-CN" altLang="en-US" smtClean="0"/>
              <a:t>2019/4/22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0567-7CA6-4972-85BD-B41F268A9A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1894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901DB-B7F2-469B-9192-0639D1D0043A}" type="datetimeFigureOut">
              <a:rPr lang="zh-CN" altLang="en-US" smtClean="0"/>
              <a:t>2019/4/22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0567-7CA6-4972-85BD-B41F268A9A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6311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6901DB-B7F2-469B-9192-0639D1D0043A}" type="datetimeFigureOut">
              <a:rPr lang="zh-CN" altLang="en-US" smtClean="0"/>
              <a:t>2019/4/22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A250567-7CA6-4972-85BD-B41F268A9A4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416091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901DB-B7F2-469B-9192-0639D1D0043A}" type="datetimeFigureOut">
              <a:rPr lang="zh-CN" altLang="en-US" smtClean="0"/>
              <a:t>2019/4/22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0567-7CA6-4972-85BD-B41F268A9A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8769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901DB-B7F2-469B-9192-0639D1D0043A}" type="datetimeFigureOut">
              <a:rPr lang="zh-CN" altLang="en-US" smtClean="0"/>
              <a:t>2019/4/22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0567-7CA6-4972-85BD-B41F268A9A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9214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901DB-B7F2-469B-9192-0639D1D0043A}" type="datetimeFigureOut">
              <a:rPr lang="zh-CN" altLang="en-US" smtClean="0"/>
              <a:t>2019/4/22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0567-7CA6-4972-85BD-B41F268A9A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8310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901DB-B7F2-469B-9192-0639D1D0043A}" type="datetimeFigureOut">
              <a:rPr lang="zh-CN" altLang="en-US" smtClean="0"/>
              <a:t>2019/4/22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0567-7CA6-4972-85BD-B41F268A9A4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5751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6901DB-B7F2-469B-9192-0639D1D0043A}" type="datetimeFigureOut">
              <a:rPr lang="zh-CN" altLang="en-US" smtClean="0"/>
              <a:t>2019/4/22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A250567-7CA6-4972-85BD-B41F268A9A4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75035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6901DB-B7F2-469B-9192-0639D1D0043A}" type="datetimeFigureOut">
              <a:rPr lang="zh-CN" altLang="en-US" smtClean="0"/>
              <a:t>2019/4/22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A250567-7CA6-4972-85BD-B41F268A9A4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52341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A36901DB-B7F2-469B-9192-0639D1D0043A}" type="datetimeFigureOut">
              <a:rPr lang="zh-CN" altLang="en-US" smtClean="0"/>
              <a:t>2019/4/22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5A250567-7CA6-4972-85BD-B41F268A9A4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93888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创客案例征集要求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7253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征集内容及要求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/>
              <a:t>每个项目学校至少提交</a:t>
            </a:r>
            <a:r>
              <a:rPr lang="en-US" altLang="zh-CN" dirty="0"/>
              <a:t>1</a:t>
            </a:r>
            <a:r>
              <a:rPr lang="zh-CN" altLang="zh-CN" dirty="0"/>
              <a:t>个创客教育实践项目案例，主题</a:t>
            </a:r>
            <a:r>
              <a:rPr lang="zh-CN" altLang="zh-CN" dirty="0" smtClean="0"/>
              <a:t>自选</a:t>
            </a:r>
            <a:endParaRPr lang="en-US" altLang="zh-CN" dirty="0" smtClean="0"/>
          </a:p>
          <a:p>
            <a:r>
              <a:rPr lang="zh-CN" altLang="zh-CN" dirty="0"/>
              <a:t>每个案例可由</a:t>
            </a:r>
            <a:r>
              <a:rPr lang="en-US" altLang="zh-CN" dirty="0"/>
              <a:t>1-3</a:t>
            </a:r>
            <a:r>
              <a:rPr lang="zh-CN" altLang="zh-CN" dirty="0"/>
              <a:t>名教师完成</a:t>
            </a:r>
            <a:r>
              <a:rPr lang="zh-CN" altLang="zh-CN" dirty="0" smtClean="0"/>
              <a:t>，</a:t>
            </a:r>
            <a:r>
              <a:rPr lang="zh-CN" altLang="en-US" dirty="0" smtClean="0"/>
              <a:t>要求原创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原创的理解：图、文、视频</a:t>
            </a:r>
            <a:endParaRPr lang="en-US" altLang="zh-CN" dirty="0" smtClean="0"/>
          </a:p>
          <a:p>
            <a:r>
              <a:rPr lang="zh-CN" altLang="zh-CN" dirty="0" smtClean="0"/>
              <a:t>案例包括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lvl="1"/>
            <a:r>
              <a:rPr lang="zh-CN" altLang="zh-CN" dirty="0" smtClean="0"/>
              <a:t>案例报告</a:t>
            </a:r>
            <a:r>
              <a:rPr lang="zh-CN" altLang="en-US" dirty="0" smtClean="0"/>
              <a:t>一份</a:t>
            </a:r>
            <a:endParaRPr lang="en-US" altLang="zh-CN" dirty="0" smtClean="0"/>
          </a:p>
          <a:p>
            <a:pPr lvl="1"/>
            <a:r>
              <a:rPr lang="zh-CN" altLang="zh-CN" dirty="0" smtClean="0"/>
              <a:t>学生</a:t>
            </a:r>
            <a:r>
              <a:rPr lang="zh-CN" altLang="zh-CN" dirty="0"/>
              <a:t>创客作品陈述</a:t>
            </a:r>
            <a:r>
              <a:rPr lang="en-US" altLang="zh-CN" dirty="0" smtClean="0"/>
              <a:t>PPT</a:t>
            </a:r>
            <a:r>
              <a:rPr lang="zh-CN" altLang="en-US" dirty="0" smtClean="0"/>
              <a:t>，每个作品一份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08740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征集工作流程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CN" dirty="0"/>
              <a:t>所有案例需要在项目</a:t>
            </a:r>
            <a:r>
              <a:rPr lang="zh-CN" altLang="zh-CN" dirty="0" smtClean="0"/>
              <a:t>网站创建</a:t>
            </a:r>
            <a:r>
              <a:rPr lang="zh-CN" altLang="zh-CN" dirty="0"/>
              <a:t>主页，开展线上</a:t>
            </a:r>
            <a:r>
              <a:rPr lang="zh-CN" altLang="zh-CN" dirty="0" smtClean="0"/>
              <a:t>活动</a:t>
            </a:r>
            <a:endParaRPr lang="en-US" altLang="zh-CN" dirty="0" smtClean="0"/>
          </a:p>
          <a:p>
            <a:r>
              <a:rPr lang="zh-CN" altLang="zh-CN" dirty="0"/>
              <a:t>填写</a:t>
            </a:r>
            <a:r>
              <a:rPr lang="zh-CN" altLang="zh-CN" dirty="0" smtClean="0"/>
              <a:t>《创客教育实践项目案例征集信息表》</a:t>
            </a:r>
            <a:endParaRPr lang="en-US" altLang="zh-CN" dirty="0" smtClean="0"/>
          </a:p>
          <a:p>
            <a:r>
              <a:rPr lang="zh-CN" altLang="en-US" dirty="0" smtClean="0"/>
              <a:t>省级初审，案例</a:t>
            </a:r>
            <a:r>
              <a:rPr lang="zh-CN" altLang="zh-CN" dirty="0" smtClean="0"/>
              <a:t>上</a:t>
            </a:r>
            <a:r>
              <a:rPr lang="zh-CN" altLang="zh-CN" dirty="0"/>
              <a:t>传至百度云</a:t>
            </a:r>
            <a:r>
              <a:rPr lang="zh-CN" altLang="zh-CN" dirty="0" smtClean="0"/>
              <a:t>盘</a:t>
            </a:r>
            <a:r>
              <a:rPr lang="zh-CN" altLang="en-US" dirty="0" smtClean="0"/>
              <a:t>上传要求：</a:t>
            </a:r>
            <a:r>
              <a:rPr lang="zh-CN" altLang="zh-CN" dirty="0"/>
              <a:t>归档在一个文件夹内上</a:t>
            </a:r>
            <a:r>
              <a:rPr lang="zh-CN" altLang="zh-CN" dirty="0" smtClean="0"/>
              <a:t>传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提供</a:t>
            </a:r>
            <a:r>
              <a:rPr lang="zh-CN" altLang="zh-CN" dirty="0" smtClean="0"/>
              <a:t>云</a:t>
            </a:r>
            <a:r>
              <a:rPr lang="zh-CN" altLang="zh-CN" dirty="0"/>
              <a:t>盘地址及提取</a:t>
            </a:r>
            <a:r>
              <a:rPr lang="zh-CN" altLang="zh-CN" dirty="0" smtClean="0"/>
              <a:t>码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文件夹命名：</a:t>
            </a:r>
            <a:r>
              <a:rPr lang="zh-CN" altLang="zh-CN" dirty="0"/>
              <a:t>省（自治区、直辖市）</a:t>
            </a:r>
            <a:r>
              <a:rPr lang="en-US" altLang="zh-CN" dirty="0"/>
              <a:t>-</a:t>
            </a:r>
            <a:r>
              <a:rPr lang="zh-CN" altLang="zh-CN" dirty="0"/>
              <a:t>创客教育实践项目</a:t>
            </a:r>
            <a:r>
              <a:rPr lang="zh-CN" altLang="zh-CN" dirty="0" smtClean="0"/>
              <a:t>案例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案例命名：</a:t>
            </a:r>
            <a:r>
              <a:rPr lang="zh-CN" altLang="zh-CN" dirty="0"/>
              <a:t>序号</a:t>
            </a:r>
            <a:r>
              <a:rPr lang="en-US" altLang="zh-CN" dirty="0"/>
              <a:t>-</a:t>
            </a:r>
            <a:r>
              <a:rPr lang="zh-CN" altLang="zh-CN" dirty="0"/>
              <a:t>省（自治区、直辖市）</a:t>
            </a:r>
            <a:r>
              <a:rPr lang="en-US" altLang="zh-CN" dirty="0"/>
              <a:t>-</a:t>
            </a:r>
            <a:r>
              <a:rPr lang="zh-CN" altLang="zh-CN" dirty="0"/>
              <a:t>市</a:t>
            </a:r>
            <a:r>
              <a:rPr lang="en-US" altLang="zh-CN" dirty="0"/>
              <a:t>-</a:t>
            </a:r>
            <a:r>
              <a:rPr lang="zh-CN" altLang="zh-CN" dirty="0"/>
              <a:t>区（县）</a:t>
            </a:r>
            <a:r>
              <a:rPr lang="en-US" altLang="zh-CN" dirty="0"/>
              <a:t>-</a:t>
            </a:r>
            <a:r>
              <a:rPr lang="zh-CN" altLang="zh-CN" dirty="0"/>
              <a:t>学校全称</a:t>
            </a:r>
            <a:r>
              <a:rPr lang="en-US" altLang="zh-CN" dirty="0"/>
              <a:t>-</a:t>
            </a:r>
            <a:r>
              <a:rPr lang="zh-CN" altLang="zh-CN" dirty="0"/>
              <a:t>教师姓名</a:t>
            </a:r>
            <a:r>
              <a:rPr lang="en-US" altLang="zh-CN" dirty="0"/>
              <a:t>-</a:t>
            </a:r>
            <a:r>
              <a:rPr lang="zh-CN" altLang="zh-CN" dirty="0"/>
              <a:t>案例</a:t>
            </a:r>
            <a:r>
              <a:rPr lang="zh-CN" altLang="zh-CN" dirty="0" smtClean="0"/>
              <a:t>名</a:t>
            </a:r>
            <a:endParaRPr lang="en-US" altLang="zh-CN" dirty="0" smtClean="0"/>
          </a:p>
          <a:p>
            <a:r>
              <a:rPr lang="zh-CN" altLang="en-US" dirty="0" smtClean="0"/>
              <a:t>填写</a:t>
            </a:r>
            <a:r>
              <a:rPr lang="zh-CN" altLang="zh-CN" dirty="0" smtClean="0"/>
              <a:t>《项目案例推荐表》</a:t>
            </a:r>
            <a:r>
              <a:rPr lang="zh-CN" altLang="en-US" dirty="0" smtClean="0"/>
              <a:t>，时间</a:t>
            </a:r>
            <a:r>
              <a:rPr lang="en-US" altLang="zh-CN" dirty="0"/>
              <a:t>2019</a:t>
            </a:r>
            <a:r>
              <a:rPr lang="zh-CN" altLang="zh-CN" dirty="0"/>
              <a:t>年</a:t>
            </a:r>
            <a:r>
              <a:rPr lang="en-US" altLang="zh-CN" dirty="0"/>
              <a:t>6</a:t>
            </a:r>
            <a:r>
              <a:rPr lang="zh-CN" altLang="zh-CN" dirty="0"/>
              <a:t>月</a:t>
            </a:r>
            <a:r>
              <a:rPr lang="en-US" altLang="zh-CN" dirty="0"/>
              <a:t>15</a:t>
            </a:r>
            <a:r>
              <a:rPr lang="zh-CN" altLang="zh-CN" dirty="0" smtClean="0"/>
              <a:t>日前</a:t>
            </a:r>
            <a:r>
              <a:rPr lang="zh-CN" altLang="en-US" dirty="0" smtClean="0"/>
              <a:t>邮寄</a:t>
            </a:r>
            <a:endParaRPr lang="en-US" altLang="zh-CN" dirty="0" smtClean="0"/>
          </a:p>
          <a:p>
            <a:r>
              <a:rPr lang="zh-CN" altLang="en-US" dirty="0" smtClean="0"/>
              <a:t>组织审看、</a:t>
            </a:r>
            <a:r>
              <a:rPr lang="zh-CN" altLang="zh-CN" dirty="0" smtClean="0"/>
              <a:t>遴选</a:t>
            </a:r>
            <a:r>
              <a:rPr lang="zh-CN" altLang="en-US" dirty="0" smtClean="0"/>
              <a:t>、展示、出版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7001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案例</a:t>
            </a:r>
            <a:r>
              <a:rPr lang="zh-CN" altLang="zh-CN" dirty="0" smtClean="0"/>
              <a:t>报告</a:t>
            </a:r>
            <a:r>
              <a:rPr lang="zh-CN" altLang="en-US" dirty="0" smtClean="0"/>
              <a:t>主要内容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CN" altLang="zh-CN" dirty="0"/>
              <a:t>项目</a:t>
            </a:r>
            <a:r>
              <a:rPr lang="zh-CN" altLang="zh-CN" dirty="0" smtClean="0"/>
              <a:t>概述</a:t>
            </a:r>
            <a:endParaRPr lang="en-US" altLang="zh-CN" dirty="0" smtClean="0"/>
          </a:p>
          <a:p>
            <a:pPr lvl="1"/>
            <a:r>
              <a:rPr lang="zh-CN" altLang="zh-CN" dirty="0"/>
              <a:t>选题来源、目标、设计思路</a:t>
            </a:r>
            <a:endParaRPr lang="en-US" altLang="zh-CN" dirty="0" smtClean="0"/>
          </a:p>
          <a:p>
            <a:r>
              <a:rPr lang="zh-CN" altLang="en-US" dirty="0" smtClean="0"/>
              <a:t>项目计划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学情分析；涉及学科；学习目标；过程设计；评价设计</a:t>
            </a:r>
            <a:endParaRPr lang="en-US" altLang="zh-CN" dirty="0" smtClean="0"/>
          </a:p>
          <a:p>
            <a:r>
              <a:rPr lang="zh-CN" altLang="en-US" dirty="0" smtClean="0"/>
              <a:t>实施过程</a:t>
            </a:r>
            <a:endParaRPr lang="en-US" altLang="zh-CN" dirty="0" smtClean="0"/>
          </a:p>
          <a:p>
            <a:r>
              <a:rPr lang="zh-CN" altLang="en-US" dirty="0" smtClean="0"/>
              <a:t>主要环境与资源</a:t>
            </a:r>
            <a:endParaRPr lang="en-US" altLang="zh-CN" dirty="0" smtClean="0"/>
          </a:p>
          <a:p>
            <a:r>
              <a:rPr lang="zh-CN" altLang="en-US" dirty="0" smtClean="0"/>
              <a:t>亮点与特色</a:t>
            </a:r>
            <a:endParaRPr lang="en-US" altLang="zh-CN" dirty="0" smtClean="0"/>
          </a:p>
          <a:p>
            <a:r>
              <a:rPr lang="zh-CN" altLang="en-US" dirty="0" smtClean="0"/>
              <a:t>效果与影响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学生学习目标达成；学校与社区影响</a:t>
            </a:r>
            <a:endParaRPr lang="en-US" altLang="zh-CN" dirty="0" smtClean="0"/>
          </a:p>
          <a:p>
            <a:r>
              <a:rPr lang="zh-CN" altLang="en-US" dirty="0" smtClean="0"/>
              <a:t>总结与反思</a:t>
            </a:r>
            <a:endParaRPr lang="en-US" altLang="zh-CN" dirty="0" smtClean="0"/>
          </a:p>
          <a:p>
            <a:r>
              <a:rPr lang="zh-CN" altLang="en-US" dirty="0" smtClean="0"/>
              <a:t>附件：作品陈述</a:t>
            </a:r>
            <a:r>
              <a:rPr lang="en-US" altLang="zh-CN" dirty="0" smtClean="0"/>
              <a:t>PPT</a:t>
            </a:r>
            <a:r>
              <a:rPr lang="zh-CN" altLang="en-US" dirty="0" smtClean="0"/>
              <a:t>；典型活动实录；其它材料</a:t>
            </a: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8358389" y="1944710"/>
            <a:ext cx="3309870" cy="4154984"/>
          </a:xfrm>
          <a:prstGeom prst="rect">
            <a:avLst/>
          </a:prstGeom>
          <a:noFill/>
          <a:ln>
            <a:gradFill flip="none" rotWithShape="1">
              <a:gsLst>
                <a:gs pos="0">
                  <a:schemeClr val="accent6">
                    <a:lumMod val="67000"/>
                  </a:schemeClr>
                </a:gs>
                <a:gs pos="48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案例报告的作用</a:t>
            </a:r>
            <a:r>
              <a:rPr lang="en-US" altLang="zh-CN" sz="2400" dirty="0" smtClean="0"/>
              <a:t>--</a:t>
            </a:r>
            <a:r>
              <a:rPr lang="zh-CN" altLang="en-US" sz="2400" dirty="0" smtClean="0"/>
              <a:t>教师视角</a:t>
            </a:r>
            <a:endParaRPr lang="en-US" altLang="zh-CN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400" dirty="0" smtClean="0"/>
              <a:t>反映项目的意义、设计思想和蕴含的方法</a:t>
            </a:r>
            <a:endParaRPr lang="en-US" altLang="zh-CN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400" dirty="0" smtClean="0"/>
              <a:t>反映项目在学校教育中的地位以及与其它学科的关系</a:t>
            </a:r>
            <a:endParaRPr lang="en-US" altLang="zh-CN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400" dirty="0" smtClean="0"/>
              <a:t>反映项目实施的工作基础</a:t>
            </a:r>
            <a:endParaRPr lang="en-US" altLang="zh-CN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400" dirty="0" smtClean="0"/>
              <a:t>反映项目开展的可行性、活跃性和影响力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97666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学生创客作品</a:t>
            </a:r>
            <a:r>
              <a:rPr lang="zh-CN" altLang="zh-CN" dirty="0" smtClean="0"/>
              <a:t>陈述</a:t>
            </a:r>
            <a:r>
              <a:rPr lang="en-US" altLang="zh-CN" dirty="0" smtClean="0"/>
              <a:t>PPT</a:t>
            </a:r>
            <a:r>
              <a:rPr lang="zh-CN" altLang="zh-CN" dirty="0" smtClean="0"/>
              <a:t>模板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CN" dirty="0"/>
              <a:t>作品</a:t>
            </a:r>
            <a:r>
              <a:rPr lang="zh-CN" altLang="zh-CN" dirty="0" smtClean="0"/>
              <a:t>简介</a:t>
            </a:r>
            <a:endParaRPr lang="en-US" altLang="zh-CN" dirty="0" smtClean="0"/>
          </a:p>
          <a:p>
            <a:r>
              <a:rPr lang="zh-CN" altLang="zh-CN" dirty="0"/>
              <a:t>创意来源</a:t>
            </a:r>
            <a:r>
              <a:rPr lang="en-US" altLang="zh-CN" dirty="0"/>
              <a:t>/</a:t>
            </a:r>
            <a:r>
              <a:rPr lang="zh-CN" altLang="zh-CN" dirty="0"/>
              <a:t>问题分析及</a:t>
            </a:r>
            <a:r>
              <a:rPr lang="zh-CN" altLang="zh-CN" dirty="0" smtClean="0"/>
              <a:t>可行性分析</a:t>
            </a:r>
            <a:endParaRPr lang="en-US" altLang="zh-CN" dirty="0" smtClean="0"/>
          </a:p>
          <a:p>
            <a:r>
              <a:rPr lang="zh-CN" altLang="zh-CN" dirty="0"/>
              <a:t>作品创作的</a:t>
            </a:r>
            <a:r>
              <a:rPr lang="zh-CN" altLang="zh-CN" dirty="0" smtClean="0"/>
              <a:t>思路</a:t>
            </a:r>
            <a:endParaRPr lang="en-US" altLang="zh-CN" dirty="0" smtClean="0"/>
          </a:p>
          <a:p>
            <a:r>
              <a:rPr lang="zh-CN" altLang="zh-CN" dirty="0"/>
              <a:t>本作品中的主要材料与关键技术及编程截</a:t>
            </a:r>
            <a:r>
              <a:rPr lang="zh-CN" altLang="zh-CN" dirty="0" smtClean="0"/>
              <a:t>图</a:t>
            </a:r>
            <a:endParaRPr lang="en-US" altLang="zh-CN" dirty="0" smtClean="0"/>
          </a:p>
          <a:p>
            <a:r>
              <a:rPr lang="zh-CN" altLang="zh-CN" dirty="0"/>
              <a:t>作品创作</a:t>
            </a:r>
            <a:r>
              <a:rPr lang="zh-CN" altLang="zh-CN" dirty="0" smtClean="0"/>
              <a:t>过程</a:t>
            </a:r>
            <a:endParaRPr lang="en-US" altLang="zh-CN" dirty="0" smtClean="0"/>
          </a:p>
          <a:p>
            <a:r>
              <a:rPr lang="zh-CN" altLang="zh-CN" dirty="0"/>
              <a:t>作品的展示与</a:t>
            </a:r>
            <a:r>
              <a:rPr lang="zh-CN" altLang="zh-CN" dirty="0" smtClean="0"/>
              <a:t>评价</a:t>
            </a:r>
            <a:endParaRPr lang="en-US" altLang="zh-CN" dirty="0" smtClean="0"/>
          </a:p>
          <a:p>
            <a:r>
              <a:rPr lang="zh-CN" altLang="zh-CN" dirty="0"/>
              <a:t>总结与反思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8293995" y="2286000"/>
            <a:ext cx="3309870" cy="3046988"/>
          </a:xfrm>
          <a:prstGeom prst="rect">
            <a:avLst/>
          </a:prstGeom>
          <a:noFill/>
          <a:ln w="15875" cap="sq" cmpd="thickThin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作品陈述的作用</a:t>
            </a:r>
            <a:r>
              <a:rPr lang="en-US" altLang="zh-CN" sz="2400" dirty="0" smtClean="0"/>
              <a:t>--</a:t>
            </a:r>
            <a:r>
              <a:rPr lang="zh-CN" altLang="en-US" sz="2400" dirty="0" smtClean="0"/>
              <a:t>学生视角</a:t>
            </a:r>
            <a:endParaRPr lang="en-US" altLang="zh-CN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400" dirty="0" smtClean="0"/>
              <a:t>反映作品创意</a:t>
            </a:r>
            <a:endParaRPr lang="en-US" altLang="zh-CN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400" dirty="0" smtClean="0"/>
              <a:t>反映作品的关键技术</a:t>
            </a:r>
            <a:endParaRPr lang="en-US" altLang="zh-CN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400" dirty="0" smtClean="0"/>
              <a:t>反映作品的应用价值</a:t>
            </a:r>
            <a:endParaRPr lang="en-US" altLang="zh-CN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400" dirty="0" smtClean="0"/>
              <a:t>反映作品的最大亮点</a:t>
            </a:r>
            <a:endParaRPr lang="en-US" altLang="zh-CN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400" dirty="0" smtClean="0"/>
              <a:t>反映学生对作品的理解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585477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dirty="0"/>
              <a:t>创客教育实践项目案例评价</a:t>
            </a:r>
            <a:r>
              <a:rPr lang="zh-CN" altLang="zh-CN" dirty="0" smtClean="0"/>
              <a:t>指标</a:t>
            </a:r>
            <a:r>
              <a:rPr lang="zh-CN" altLang="en-US" dirty="0" smtClean="0"/>
              <a:t>（一）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CN" altLang="en-US" dirty="0" smtClean="0"/>
              <a:t>维度：项目主题（</a:t>
            </a:r>
            <a:r>
              <a:rPr lang="en-US" altLang="zh-CN" dirty="0" smtClean="0"/>
              <a:t>10</a:t>
            </a:r>
            <a:r>
              <a:rPr lang="zh-CN" altLang="en-US" dirty="0" smtClean="0"/>
              <a:t>）；项目计划（</a:t>
            </a:r>
            <a:r>
              <a:rPr lang="en-US" altLang="zh-CN" dirty="0" smtClean="0"/>
              <a:t>20</a:t>
            </a:r>
            <a:r>
              <a:rPr lang="zh-CN" altLang="en-US" dirty="0" smtClean="0"/>
              <a:t>）；项目活动（</a:t>
            </a:r>
            <a:r>
              <a:rPr lang="en-US" altLang="zh-CN" dirty="0" smtClean="0"/>
              <a:t>30</a:t>
            </a:r>
            <a:r>
              <a:rPr lang="zh-CN" altLang="en-US" dirty="0" smtClean="0"/>
              <a:t>）；项目成效（</a:t>
            </a:r>
            <a:r>
              <a:rPr lang="en-US" altLang="zh-CN" dirty="0" smtClean="0"/>
              <a:t>40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dirty="0" smtClean="0"/>
              <a:t>等第：一般；良好；优秀</a:t>
            </a:r>
            <a:endParaRPr lang="en-US" altLang="zh-CN" dirty="0" smtClean="0"/>
          </a:p>
          <a:p>
            <a:r>
              <a:rPr lang="zh-CN" altLang="en-US" dirty="0" smtClean="0"/>
              <a:t>评价指标干什么用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安全评审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活动指导</a:t>
            </a:r>
            <a:endParaRPr lang="en-US" altLang="zh-CN" dirty="0" smtClean="0"/>
          </a:p>
          <a:p>
            <a:r>
              <a:rPr lang="zh-CN" altLang="en-US" dirty="0" smtClean="0"/>
              <a:t>如何理解评价指标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例如：项目主题？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学生能做的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有明确理由适合学生做的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有多维度教育价值的</a:t>
            </a:r>
            <a:endParaRPr lang="en-US" altLang="zh-CN" dirty="0" smtClean="0"/>
          </a:p>
          <a:p>
            <a:r>
              <a:rPr lang="zh-CN" altLang="en-US" dirty="0" smtClean="0"/>
              <a:t>不合理的主题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思想性；学科性；逻辑性</a:t>
            </a:r>
            <a:endParaRPr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609" y="2848095"/>
            <a:ext cx="6988936" cy="2756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33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dirty="0" smtClean="0"/>
              <a:t>创客教育实践项目案例评价指标</a:t>
            </a:r>
            <a:r>
              <a:rPr lang="zh-CN" altLang="en-US" dirty="0" smtClean="0"/>
              <a:t>（二）</a:t>
            </a: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838200" y="1825625"/>
            <a:ext cx="2999704" cy="4351338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项目计划（</a:t>
            </a:r>
            <a:r>
              <a:rPr lang="en-US" altLang="zh-CN" dirty="0" smtClean="0"/>
              <a:t>20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lvl="1"/>
            <a:r>
              <a:rPr lang="zh-CN" altLang="zh-CN" dirty="0" smtClean="0"/>
              <a:t>有</a:t>
            </a:r>
            <a:r>
              <a:rPr lang="zh-CN" altLang="zh-CN" dirty="0"/>
              <a:t>具体的教育理念，教学</a:t>
            </a:r>
            <a:r>
              <a:rPr lang="zh-CN" altLang="zh-CN" dirty="0" smtClean="0"/>
              <a:t>方法</a:t>
            </a:r>
            <a:endParaRPr lang="en-US" altLang="zh-CN" dirty="0" smtClean="0"/>
          </a:p>
          <a:p>
            <a:pPr lvl="1"/>
            <a:r>
              <a:rPr lang="zh-CN" altLang="zh-CN" dirty="0" smtClean="0"/>
              <a:t>有项目</a:t>
            </a:r>
            <a:r>
              <a:rPr lang="zh-CN" altLang="en-US" dirty="0" smtClean="0"/>
              <a:t>过程设计</a:t>
            </a:r>
            <a:endParaRPr lang="en-US" altLang="zh-CN" dirty="0" smtClean="0"/>
          </a:p>
          <a:p>
            <a:pPr lvl="1"/>
            <a:r>
              <a:rPr lang="zh-CN" altLang="zh-CN" dirty="0" smtClean="0"/>
              <a:t>有</a:t>
            </a:r>
            <a:r>
              <a:rPr lang="zh-CN" altLang="zh-CN" dirty="0"/>
              <a:t>目标及实施</a:t>
            </a:r>
            <a:r>
              <a:rPr lang="zh-CN" altLang="zh-CN" dirty="0" smtClean="0"/>
              <a:t>策略</a:t>
            </a:r>
            <a:endParaRPr lang="en-US" altLang="zh-CN" dirty="0" smtClean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4899" y="1963558"/>
            <a:ext cx="7667358" cy="4213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251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dirty="0" smtClean="0"/>
              <a:t>创客教育实践项目案例评价指标</a:t>
            </a:r>
            <a:r>
              <a:rPr lang="zh-CN" altLang="en-US" dirty="0" smtClean="0"/>
              <a:t>（三）</a:t>
            </a: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838200" y="1825625"/>
            <a:ext cx="3759558" cy="4351338"/>
          </a:xfrm>
        </p:spPr>
        <p:txBody>
          <a:bodyPr/>
          <a:lstStyle/>
          <a:p>
            <a:r>
              <a:rPr lang="zh-CN" altLang="en-US" dirty="0" smtClean="0"/>
              <a:t>项目活动（</a:t>
            </a:r>
            <a:r>
              <a:rPr lang="en-US" altLang="zh-CN" dirty="0" smtClean="0"/>
              <a:t>30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lvl="1"/>
            <a:r>
              <a:rPr lang="zh-CN" altLang="zh-CN" dirty="0"/>
              <a:t>活动有明确的</a:t>
            </a:r>
            <a:r>
              <a:rPr lang="zh-CN" altLang="zh-CN" dirty="0" smtClean="0"/>
              <a:t>任务</a:t>
            </a:r>
            <a:endParaRPr lang="en-US" altLang="zh-CN" dirty="0" smtClean="0"/>
          </a:p>
          <a:p>
            <a:pPr lvl="1"/>
            <a:r>
              <a:rPr lang="zh-CN" altLang="zh-CN" dirty="0"/>
              <a:t>按计划、按要求开展</a:t>
            </a:r>
            <a:r>
              <a:rPr lang="zh-CN" altLang="zh-CN" dirty="0" smtClean="0"/>
              <a:t>活动</a:t>
            </a:r>
            <a:endParaRPr lang="en-US" altLang="zh-CN" dirty="0" smtClean="0"/>
          </a:p>
          <a:p>
            <a:pPr lvl="1"/>
            <a:r>
              <a:rPr lang="zh-CN" altLang="zh-CN" dirty="0" smtClean="0"/>
              <a:t>活动</a:t>
            </a:r>
            <a:r>
              <a:rPr lang="zh-CN" altLang="en-US" dirty="0" smtClean="0"/>
              <a:t>中老师的作用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活动中平台和资源的使用</a:t>
            </a:r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7758" y="1721302"/>
            <a:ext cx="7001852" cy="4906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2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dirty="0" smtClean="0"/>
              <a:t>创客教育实践项目案例评价指标</a:t>
            </a:r>
            <a:r>
              <a:rPr lang="zh-CN" altLang="en-US" dirty="0" smtClean="0"/>
              <a:t>（四）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2354" y="2144331"/>
            <a:ext cx="9601200" cy="3581400"/>
          </a:xfrm>
        </p:spPr>
        <p:txBody>
          <a:bodyPr/>
          <a:lstStyle/>
          <a:p>
            <a:r>
              <a:rPr lang="zh-CN" altLang="en-US" dirty="0" smtClean="0"/>
              <a:t>项目成效（</a:t>
            </a:r>
            <a:r>
              <a:rPr lang="en-US" altLang="zh-CN" dirty="0" smtClean="0"/>
              <a:t>40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能力方面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作品完成度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作品设计技术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作品制作过程</a:t>
            </a:r>
            <a:endParaRPr lang="en-US" altLang="zh-CN" dirty="0" smtClean="0"/>
          </a:p>
          <a:p>
            <a:pPr lvl="1"/>
            <a:endParaRPr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1742" y="1849729"/>
            <a:ext cx="6591667" cy="4906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49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124</TotalTime>
  <Words>546</Words>
  <Application>Microsoft Office PowerPoint</Application>
  <PresentationFormat>宽屏</PresentationFormat>
  <Paragraphs>78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3" baseType="lpstr">
      <vt:lpstr>华文楷体</vt:lpstr>
      <vt:lpstr>Arial</vt:lpstr>
      <vt:lpstr>Franklin Gothic Book</vt:lpstr>
      <vt:lpstr>Crop</vt:lpstr>
      <vt:lpstr>创客案例征集要求</vt:lpstr>
      <vt:lpstr>征集内容及要求</vt:lpstr>
      <vt:lpstr>征集工作流程</vt:lpstr>
      <vt:lpstr>案例报告主要内容</vt:lpstr>
      <vt:lpstr>学生创客作品陈述PPT模板</vt:lpstr>
      <vt:lpstr>创客教育实践项目案例评价指标（一）</vt:lpstr>
      <vt:lpstr>创客教育实践项目案例评价指标（二）</vt:lpstr>
      <vt:lpstr>创客教育实践项目案例评价指标（三）</vt:lpstr>
      <vt:lpstr>创客教育实践项目案例评价指标（四）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创客案例征集要求</dc:title>
  <dc:creator>rlwang</dc:creator>
  <cp:lastModifiedBy>rlwang</cp:lastModifiedBy>
  <cp:revision>14</cp:revision>
  <dcterms:created xsi:type="dcterms:W3CDTF">2019-04-19T05:34:23Z</dcterms:created>
  <dcterms:modified xsi:type="dcterms:W3CDTF">2019-04-22T00:26:56Z</dcterms:modified>
</cp:coreProperties>
</file>