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70" r:id="rId4"/>
  </p:sldMasterIdLst>
  <p:notesMasterIdLst>
    <p:notesMasterId r:id="rId6"/>
  </p:notesMasterIdLst>
  <p:sldIdLst>
    <p:sldId id="257" r:id="rId5"/>
    <p:sldId id="258" r:id="rId7"/>
    <p:sldId id="259" r:id="rId8"/>
    <p:sldId id="261" r:id="rId9"/>
    <p:sldId id="262" r:id="rId10"/>
    <p:sldId id="263" r:id="rId11"/>
    <p:sldId id="264" r:id="rId12"/>
    <p:sldId id="265" r:id="rId13"/>
    <p:sldId id="268" r:id="rId14"/>
    <p:sldId id="267" r:id="rId15"/>
    <p:sldId id="269" r:id="rId16"/>
    <p:sldId id="278" r:id="rId17"/>
    <p:sldId id="277" r:id="rId18"/>
    <p:sldId id="271" r:id="rId19"/>
    <p:sldId id="274" r:id="rId20"/>
    <p:sldId id="281" r:id="rId21"/>
    <p:sldId id="275" r:id="rId22"/>
    <p:sldId id="276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97" r:id="rId31"/>
    <p:sldId id="288" r:id="rId32"/>
    <p:sldId id="298" r:id="rId33"/>
    <p:sldId id="289" r:id="rId34"/>
    <p:sldId id="290" r:id="rId35"/>
    <p:sldId id="291" r:id="rId36"/>
    <p:sldId id="292" r:id="rId37"/>
    <p:sldId id="294" r:id="rId38"/>
    <p:sldId id="296" r:id="rId39"/>
    <p:sldId id="306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bplus" initials="l" lastIdx="1" clrIdx="0"/>
  <p:cmAuthor id="2" name="job" initials="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1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1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微信小程序从</a:t>
            </a:r>
            <a:r>
              <a:rPr lang="en-US" altLang="zh-CN"/>
              <a:t>2017</a:t>
            </a:r>
            <a:r>
              <a:rPr lang="zh-CN" altLang="en-US"/>
              <a:t>年正式上线到现在，玩法越来越多，支持的拓展也越来越丰富，我们的掌控板也支持与微信小程序联动，可以实现通过小程序控制掌控板，也可以将掌控板上采集到的数据发送到小程序上。</a:t>
            </a:r>
            <a:endParaRPr lang="zh-CN" altLang="en-US"/>
          </a:p>
          <a:p>
            <a:pPr lvl="0"/>
            <a:endParaRPr lang="zh-CN" altLang="en-US"/>
          </a:p>
          <a:p>
            <a:pPr lvl="0"/>
            <a:r>
              <a:rPr lang="zh-CN" altLang="en-US"/>
              <a:t>通过这张图片我们可以了解掌控板与小程序的架构，通过手机的操作，我们可以对掌控板下达各种各样的指令，执行各种动作，而掌控板，也可以将采集到的传感器信息，比如说光线传感器，声音传感器，或者一些外接的传感器等等，发送给小程序，实现更多有趣的物联网玩法。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301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fld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80869" y="1093787"/>
            <a:ext cx="8430260" cy="34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F4E79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5B95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F4E79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F4E79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9" Type="http://schemas.openxmlformats.org/officeDocument/2006/relationships/theme" Target="../theme/theme2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9" Type="http://schemas.openxmlformats.org/officeDocument/2006/relationships/theme" Target="../theme/theme3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4270" y="3042285"/>
            <a:ext cx="7363459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F4E79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0905" y="1838960"/>
            <a:ext cx="10410189" cy="2789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5B95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image" Target="../media/image5.png"/><Relationship Id="rId7" Type="http://schemas.openxmlformats.org/officeDocument/2006/relationships/tags" Target="../tags/tag126.xml"/><Relationship Id="rId6" Type="http://schemas.openxmlformats.org/officeDocument/2006/relationships/image" Target="../media/image4.png"/><Relationship Id="rId5" Type="http://schemas.openxmlformats.org/officeDocument/2006/relationships/tags" Target="../tags/tag125.xml"/><Relationship Id="rId4" Type="http://schemas.openxmlformats.org/officeDocument/2006/relationships/image" Target="../media/image3.png"/><Relationship Id="rId3" Type="http://schemas.openxmlformats.org/officeDocument/2006/relationships/tags" Target="../tags/tag124.xml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8.xml"/><Relationship Id="rId12" Type="http://schemas.openxmlformats.org/officeDocument/2006/relationships/image" Target="../media/image7.png"/><Relationship Id="rId11" Type="http://schemas.openxmlformats.org/officeDocument/2006/relationships/tags" Target="../tags/tag128.xml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tags" Target="../tags/tag13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48.png"/><Relationship Id="rId7" Type="http://schemas.openxmlformats.org/officeDocument/2006/relationships/image" Target="../media/image55.png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58.jpeg"/><Relationship Id="rId3" Type="http://schemas.openxmlformats.org/officeDocument/2006/relationships/tags" Target="../tags/tag132.xml"/><Relationship Id="rId2" Type="http://schemas.openxmlformats.org/officeDocument/2006/relationships/image" Target="../media/image67.png"/><Relationship Id="rId1" Type="http://schemas.openxmlformats.org/officeDocument/2006/relationships/tags" Target="../tags/tag1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组 1.png" descr="组 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" y="0"/>
            <a:ext cx="12191301" cy="6857758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098" name="掌控板 基础使用培训"/>
          <p:cNvSpPr>
            <a:spLocks noGrp="1"/>
          </p:cNvSpPr>
          <p:nvPr>
            <p:ph type="ctrTitle"/>
          </p:nvPr>
        </p:nvSpPr>
        <p:spPr>
          <a:xfrm>
            <a:off x="-384175" y="3224530"/>
            <a:ext cx="8689975" cy="1009015"/>
          </a:xfrm>
          <a:noFill/>
          <a:ln>
            <a:noFill/>
          </a:ln>
        </p:spPr>
        <p:txBody>
          <a:bodyPr lIns="69678" tIns="34839" rIns="69678" bIns="34839" anchor="b"/>
          <a:lstStyle/>
          <a:p>
            <a:pPr algn="ctr" defTabSz="627380">
              <a:lnSpc>
                <a:spcPct val="140000"/>
              </a:lnSpc>
              <a:buClrTx/>
              <a:buSzTx/>
              <a:buFontTx/>
            </a:pPr>
            <a:r>
              <a:rPr lang="zh-CN" sz="7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创客教师培训</a:t>
            </a:r>
            <a:endParaRPr lang="zh-CN" sz="7200" b="1" kern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pic>
        <p:nvPicPr>
          <p:cNvPr id="409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40" y="454845"/>
            <a:ext cx="1647604" cy="533476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100" name="手.png" descr="手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70609" y="1567870"/>
            <a:ext cx="5379512" cy="5289994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101" name="掌控板.png" descr="掌控板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73041" y="2175031"/>
            <a:ext cx="4221834" cy="291778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102" name="1-图形LOGO-透底-白.png" descr="1-图形LOGO-透底-白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60553" y="212906"/>
            <a:ext cx="1017353" cy="101735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25" name="button.png" descr="button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487566" y="2175031"/>
            <a:ext cx="3862555" cy="127259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26" name="舵机.png" descr="舵机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70205" y="2881492"/>
            <a:ext cx="2940768" cy="2432696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-985707" y="2463370"/>
            <a:ext cx="9581990" cy="480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25397" tIns="25397" rIns="25397" bIns="25397" numCol="1" spcCol="38100" rtlCol="0" anchor="t" forceAA="0">
            <a:spAutoFit/>
          </a:bodyPr>
          <a:lstStyle/>
          <a:p>
            <a:pPr algn="ctr" defTabSz="626745" fontAlgn="auto">
              <a:defRPr sz="1117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2022年</a:t>
            </a:r>
            <a:r>
              <a:rPr lang="zh-CN" sz="2800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中央</a:t>
            </a:r>
            <a:r>
              <a:rPr lang="zh-CN" sz="2800" strike="noStrike" noProof="1" smtClean="0">
                <a:latin typeface="+mn-ea"/>
                <a:ea typeface="+mn-ea"/>
                <a:sym typeface="+mn-ea"/>
              </a:rPr>
              <a:t>电</a:t>
            </a:r>
            <a:r>
              <a:rPr lang="zh-CN" altLang="en-US" sz="2800" noProof="1">
                <a:solidFill>
                  <a:srgbClr val="FFFFFF"/>
                </a:solidFill>
                <a:latin typeface="+mn-ea"/>
                <a:ea typeface="+mn-ea"/>
                <a:cs typeface="PingFang SC Semibold"/>
                <a:sym typeface="+mn-ea"/>
              </a:rPr>
              <a:t>化</a:t>
            </a:r>
            <a:r>
              <a:rPr lang="zh-CN" sz="2800" strike="noStrike" noProof="1" smtClean="0">
                <a:latin typeface="+mn-ea"/>
                <a:ea typeface="+mn-ea"/>
                <a:sym typeface="+mn-ea"/>
              </a:rPr>
              <a:t>教</a:t>
            </a:r>
            <a:r>
              <a:rPr lang="zh-CN" sz="2800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育馆</a:t>
            </a:r>
            <a:endParaRPr lang="zh-CN" sz="2800" strike="noStrike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1747" y="-36830"/>
            <a:ext cx="12233910" cy="6941820"/>
          </a:xfrm>
          <a:prstGeom prst="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21920" y="68580"/>
            <a:ext cx="12192635" cy="6941820"/>
          </a:xfrm>
          <a:prstGeom prst="rect">
            <a:avLst/>
          </a:prstGeom>
          <a:blipFill rotWithShape="1">
            <a:blip r:embed="rId1">
              <a:alphaModFix amt="7000"/>
            </a:blip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同侧圆角矩形 6"/>
          <p:cNvSpPr/>
          <p:nvPr/>
        </p:nvSpPr>
        <p:spPr>
          <a:xfrm rot="5400000">
            <a:off x="6688455" y="195580"/>
            <a:ext cx="1228725" cy="64662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316730" y="2902585"/>
            <a:ext cx="573532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物联网气象站</a:t>
            </a:r>
            <a:endParaRPr lang="en-US" altLang="zh-CN" sz="4800" b="1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649220" y="2394585"/>
            <a:ext cx="1992630" cy="1992630"/>
          </a:xfrm>
          <a:prstGeom prst="ellipse">
            <a:avLst/>
          </a:prstGeom>
          <a:solidFill>
            <a:srgbClr val="3F84E1"/>
          </a:solidFill>
          <a:ln>
            <a:noFill/>
          </a:ln>
          <a:effectLst>
            <a:outerShdw blurRad="215900" dist="254000" sx="93000" sy="93000" algn="l" rotWithShape="0">
              <a:srgbClr val="8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85695" y="2607310"/>
            <a:ext cx="25596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0" b="1">
                <a:solidFill>
                  <a:schemeClr val="bg1"/>
                </a:solidFill>
                <a:latin typeface="Arial" panose="020B0604020202020204" pitchFamily="34" charset="0"/>
                <a:ea typeface="阿里巴巴普惠体 H" panose="00020600040101010101" charset="-122"/>
                <a:cs typeface="Arial" panose="020B0604020202020204" pitchFamily="34" charset="0"/>
              </a:rPr>
              <a:t>02</a:t>
            </a:r>
            <a:endParaRPr lang="en-US" altLang="zh-CN" sz="10000" b="1">
              <a:solidFill>
                <a:schemeClr val="bg1"/>
              </a:solidFill>
              <a:latin typeface="Arial" panose="020B0604020202020204" pitchFamily="34" charset="0"/>
              <a:ea typeface="阿里巴巴普惠体 H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控搭建本地物联网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rcRect r="5221"/>
          <a:stretch>
            <a:fillRect/>
          </a:stretch>
        </p:blipFill>
        <p:spPr>
          <a:xfrm>
            <a:off x="495935" y="2923540"/>
            <a:ext cx="3735070" cy="3323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495935" y="2203450"/>
            <a:ext cx="34340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①切换到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python编程模式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2"/>
          <a:srcRect t="4531"/>
          <a:stretch>
            <a:fillRect/>
          </a:stretch>
        </p:blipFill>
        <p:spPr>
          <a:xfrm>
            <a:off x="4231005" y="2956560"/>
            <a:ext cx="7620000" cy="3519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56125" y="2203450"/>
            <a:ext cx="541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②添加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＞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物联网服务器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＞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MQTT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＞加载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搭建本地物联网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2410" y="1900555"/>
            <a:ext cx="3829050" cy="4957445"/>
            <a:chOff x="366" y="2993"/>
            <a:chExt cx="6030" cy="7807"/>
          </a:xfrm>
        </p:grpSpPr>
        <p:sp>
          <p:nvSpPr>
            <p:cNvPr id="15" name="文本框 14"/>
            <p:cNvSpPr txBox="1"/>
            <p:nvPr/>
          </p:nvSpPr>
          <p:spPr>
            <a:xfrm>
              <a:off x="366" y="2993"/>
              <a:ext cx="540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③单击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启动物联网服务器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6" y="4420"/>
              <a:ext cx="6031" cy="638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727065" y="457835"/>
            <a:ext cx="4668520" cy="2824480"/>
            <a:chOff x="9019" y="721"/>
            <a:chExt cx="7352" cy="4448"/>
          </a:xfrm>
        </p:grpSpPr>
        <p:sp>
          <p:nvSpPr>
            <p:cNvPr id="2" name="文本框 1"/>
            <p:cNvSpPr txBox="1"/>
            <p:nvPr/>
          </p:nvSpPr>
          <p:spPr>
            <a:xfrm>
              <a:off x="9019" y="721"/>
              <a:ext cx="29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④单击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启动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1" y="1689"/>
              <a:ext cx="7260" cy="348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5727065" y="3736975"/>
            <a:ext cx="6178550" cy="2762250"/>
            <a:chOff x="9019" y="5885"/>
            <a:chExt cx="9730" cy="43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9" y="5885"/>
              <a:ext cx="6390" cy="435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5409" y="6561"/>
              <a:ext cx="33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可添加多个主题</a:t>
              </a:r>
              <a:endPara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搭建本地物联网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10667"/>
          <a:stretch>
            <a:fillRect/>
          </a:stretch>
        </p:blipFill>
        <p:spPr>
          <a:xfrm>
            <a:off x="2233295" y="2134235"/>
            <a:ext cx="7724775" cy="22974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830" y="5105400"/>
            <a:ext cx="10467975" cy="1600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物联网气象站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42085" y="1900555"/>
            <a:ext cx="4907915" cy="4539615"/>
            <a:chOff x="2271" y="2993"/>
            <a:chExt cx="7729" cy="7149"/>
          </a:xfrm>
        </p:grpSpPr>
        <p:sp>
          <p:nvSpPr>
            <p:cNvPr id="15" name="文本框 14"/>
            <p:cNvSpPr txBox="1"/>
            <p:nvPr/>
          </p:nvSpPr>
          <p:spPr>
            <a:xfrm>
              <a:off x="2271" y="2993"/>
              <a:ext cx="540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①</a:t>
              </a: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关闭窗口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10" y="3992"/>
              <a:ext cx="7590" cy="61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945755" y="1900555"/>
            <a:ext cx="2796540" cy="4131945"/>
            <a:chOff x="12513" y="2993"/>
            <a:chExt cx="4404" cy="6507"/>
          </a:xfrm>
        </p:grpSpPr>
        <p:sp>
          <p:nvSpPr>
            <p:cNvPr id="7" name="文本框 6"/>
            <p:cNvSpPr txBox="1"/>
            <p:nvPr/>
          </p:nvSpPr>
          <p:spPr>
            <a:xfrm>
              <a:off x="12513" y="2993"/>
              <a:ext cx="4405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②切换回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硬件编程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13" y="3992"/>
              <a:ext cx="4385" cy="550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物联网气象站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16220" y="1079500"/>
            <a:ext cx="51409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添加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＞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网络应用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＞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MQTT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物联网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＞加载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80" y="1798955"/>
            <a:ext cx="10887075" cy="5257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/>
        </p:nvSpPr>
        <p:spPr>
          <a:xfrm>
            <a:off x="553902" y="607967"/>
            <a:ext cx="2929255" cy="81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j-cs"/>
              </a:rPr>
              <a:t>硬件连接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39485" y="2559661"/>
            <a:ext cx="2437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黑色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--GND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红色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--3V3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黄色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--SCL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绿色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--SDA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" y="1815735"/>
            <a:ext cx="7573768" cy="38666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物联网气象站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0245" y="2691130"/>
            <a:ext cx="39344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掌控板连接物联网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（如果本机作为服务器则会自动输入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IP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地址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，无需修改）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0130" y="1867535"/>
            <a:ext cx="6648450" cy="34480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物联网气象站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0245" y="2691130"/>
            <a:ext cx="39344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掌控板发送数据至物联网平台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7595" y="1152525"/>
            <a:ext cx="6048375" cy="57054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物联网气象站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2910" y="2051050"/>
            <a:ext cx="4290060" cy="857250"/>
            <a:chOff x="406" y="3390"/>
            <a:chExt cx="6756" cy="135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4088" t="17436" r="42543" b="13333"/>
            <a:stretch>
              <a:fillRect/>
            </a:stretch>
          </p:blipFill>
          <p:spPr>
            <a:xfrm>
              <a:off x="406" y="3390"/>
              <a:ext cx="2250" cy="13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rcRect l="74385" t="17436" b="13333"/>
            <a:stretch>
              <a:fillRect/>
            </a:stretch>
          </p:blipFill>
          <p:spPr>
            <a:xfrm>
              <a:off x="2852" y="3390"/>
              <a:ext cx="4311" cy="135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95935" y="2882900"/>
            <a:ext cx="4161790" cy="3773805"/>
            <a:chOff x="781" y="4540"/>
            <a:chExt cx="6554" cy="59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" y="6179"/>
              <a:ext cx="6555" cy="4305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/>
            <p:nvPr/>
          </p:nvCxnSpPr>
          <p:spPr>
            <a:xfrm>
              <a:off x="3712" y="4540"/>
              <a:ext cx="0" cy="1500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4775200" y="825500"/>
            <a:ext cx="6877050" cy="6019800"/>
            <a:chOff x="7520" y="1300"/>
            <a:chExt cx="10830" cy="948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0" y="1300"/>
              <a:ext cx="9330" cy="9480"/>
            </a:xfrm>
            <a:prstGeom prst="rect">
              <a:avLst/>
            </a:prstGeom>
          </p:spPr>
        </p:pic>
        <p:cxnSp>
          <p:nvCxnSpPr>
            <p:cNvPr id="17" name="直接箭头连接符 16"/>
            <p:cNvCxnSpPr/>
            <p:nvPr/>
          </p:nvCxnSpPr>
          <p:spPr>
            <a:xfrm rot="16200000">
              <a:off x="8270" y="5980"/>
              <a:ext cx="0" cy="1500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10390505" y="2174240"/>
            <a:ext cx="636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819785" y="2793365"/>
            <a:ext cx="4346575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75000"/>
                    <a:lumOff val="25000"/>
                  </a:schemeClr>
                </a:solidFill>
              </a14:hiddenFill>
            </a:ext>
          </a:extLst>
        </p:spPr>
        <p:txBody>
          <a:bodyPr wrap="square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创客开源硬件套装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77135" y="3703955"/>
            <a:ext cx="2011680" cy="755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器材介绍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6" name="图片 15" descr="3-中文LOGO-透底-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5070" y="2112645"/>
            <a:ext cx="2117090" cy="7962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72335" y="4766310"/>
            <a:ext cx="2621280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讲师：何文焕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4644" t="16517" r="17576" b="14697"/>
          <a:stretch>
            <a:fillRect/>
          </a:stretch>
        </p:blipFill>
        <p:spPr>
          <a:xfrm>
            <a:off x="5428615" y="1311275"/>
            <a:ext cx="6201410" cy="419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266446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320484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241935" y="736600"/>
            <a:ext cx="2706370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物联网气象站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0141" b="1008"/>
          <a:stretch>
            <a:fillRect/>
          </a:stretch>
        </p:blipFill>
        <p:spPr>
          <a:xfrm>
            <a:off x="3919855" y="70485"/>
            <a:ext cx="6739890" cy="67170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了解掌控板结构"/>
          <p:cNvSpPr txBox="1"/>
          <p:nvPr/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fontScale="8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4" name="圆形"/>
          <p:cNvSpPr/>
          <p:nvPr/>
        </p:nvSpPr>
        <p:spPr>
          <a:xfrm>
            <a:off x="266446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矩形"/>
          <p:cNvSpPr/>
          <p:nvPr/>
        </p:nvSpPr>
        <p:spPr>
          <a:xfrm>
            <a:off x="-2540" y="647700"/>
            <a:ext cx="320484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" name="任务一  OLED屏行显示文字"/>
          <p:cNvSpPr txBox="1"/>
          <p:nvPr/>
        </p:nvSpPr>
        <p:spPr>
          <a:xfrm>
            <a:off x="241935" y="736600"/>
            <a:ext cx="3036570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订阅物联网消息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00" y="2284095"/>
            <a:ext cx="5276850" cy="380047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565775" y="186055"/>
            <a:ext cx="6575425" cy="6562090"/>
            <a:chOff x="8765" y="293"/>
            <a:chExt cx="10355" cy="103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9FF">
                    <a:alpha val="100000"/>
                  </a:srgbClr>
                </a:clrFrom>
                <a:clrTo>
                  <a:srgbClr val="F6F9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70" y="293"/>
              <a:ext cx="8850" cy="10335"/>
            </a:xfrm>
            <a:prstGeom prst="rect">
              <a:avLst/>
            </a:prstGeom>
          </p:spPr>
        </p:pic>
        <p:cxnSp>
          <p:nvCxnSpPr>
            <p:cNvPr id="17" name="直接箭头连接符 16"/>
            <p:cNvCxnSpPr/>
            <p:nvPr/>
          </p:nvCxnSpPr>
          <p:spPr>
            <a:xfrm rot="16200000">
              <a:off x="9515" y="5060"/>
              <a:ext cx="0" cy="1500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了解掌控板结构"/>
          <p:cNvSpPr txBox="1"/>
          <p:nvPr/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 fontScale="8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4" name="圆形"/>
          <p:cNvSpPr/>
          <p:nvPr/>
        </p:nvSpPr>
        <p:spPr>
          <a:xfrm>
            <a:off x="266446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矩形"/>
          <p:cNvSpPr/>
          <p:nvPr/>
        </p:nvSpPr>
        <p:spPr>
          <a:xfrm>
            <a:off x="-2540" y="647700"/>
            <a:ext cx="320484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" name="任务一  OLED屏行显示文字"/>
          <p:cNvSpPr txBox="1"/>
          <p:nvPr/>
        </p:nvSpPr>
        <p:spPr>
          <a:xfrm>
            <a:off x="241935" y="736600"/>
            <a:ext cx="3036570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 lnSpcReduction="20000"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订阅物联网消息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825" y="511175"/>
            <a:ext cx="8591550" cy="59150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41550" y="4227830"/>
            <a:ext cx="15093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定义线程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1747" y="-36830"/>
            <a:ext cx="12233910" cy="6941820"/>
          </a:xfrm>
          <a:prstGeom prst="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21920" y="68580"/>
            <a:ext cx="12192635" cy="6941820"/>
          </a:xfrm>
          <a:prstGeom prst="rect">
            <a:avLst/>
          </a:prstGeom>
          <a:blipFill rotWithShape="1">
            <a:blip r:embed="rId1">
              <a:alphaModFix amt="7000"/>
            </a:blip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同侧圆角矩形 6"/>
          <p:cNvSpPr/>
          <p:nvPr/>
        </p:nvSpPr>
        <p:spPr>
          <a:xfrm rot="5400000">
            <a:off x="6688455" y="195580"/>
            <a:ext cx="1228725" cy="64662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86630" y="2902585"/>
            <a:ext cx="573532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智能家居（小程序）</a:t>
            </a:r>
            <a:endParaRPr lang="zh-CN" altLang="en-US" sz="4800" b="1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649220" y="2394585"/>
            <a:ext cx="1992630" cy="1992630"/>
          </a:xfrm>
          <a:prstGeom prst="ellipse">
            <a:avLst/>
          </a:prstGeom>
          <a:solidFill>
            <a:srgbClr val="3F84E1"/>
          </a:solidFill>
          <a:ln>
            <a:noFill/>
          </a:ln>
          <a:effectLst>
            <a:outerShdw blurRad="215900" dist="254000" sx="93000" sy="93000" algn="l" rotWithShape="0">
              <a:srgbClr val="8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85695" y="2607310"/>
            <a:ext cx="25596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0" b="1">
                <a:solidFill>
                  <a:schemeClr val="bg1"/>
                </a:solidFill>
                <a:latin typeface="Arial" panose="020B0604020202020204" pitchFamily="34" charset="0"/>
                <a:ea typeface="阿里巴巴普惠体 H" panose="00020600040101010101" charset="-122"/>
                <a:cs typeface="Arial" panose="020B0604020202020204" pitchFamily="34" charset="0"/>
              </a:rPr>
              <a:t>03</a:t>
            </a:r>
            <a:endParaRPr lang="en-US" altLang="zh-CN" sz="10000" b="1">
              <a:solidFill>
                <a:schemeClr val="bg1"/>
              </a:solidFill>
              <a:latin typeface="Arial" panose="020B0604020202020204" pitchFamily="34" charset="0"/>
              <a:ea typeface="阿里巴巴普惠体 H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6" name="直接箭头连接符 5"/>
          <p:cNvCxnSpPr/>
          <p:nvPr/>
        </p:nvCxnSpPr>
        <p:spPr>
          <a:xfrm flipV="1">
            <a:off x="4763770" y="3660775"/>
            <a:ext cx="2663825" cy="793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4676775" y="4086225"/>
            <a:ext cx="2665413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4289425" y="4746625"/>
            <a:ext cx="387350" cy="57785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7566025" y="4746625"/>
            <a:ext cx="358775" cy="50323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2698750" y="4746625"/>
            <a:ext cx="431800" cy="576263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8662988" y="4746625"/>
            <a:ext cx="242888" cy="506413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519613" y="5341938"/>
            <a:ext cx="639762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86905" y="5341938"/>
            <a:ext cx="10969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执行动作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75325" y="3322638"/>
            <a:ext cx="6397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指令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47100" y="5324158"/>
            <a:ext cx="10969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信息采集</a:t>
            </a:r>
            <a:endParaRPr lang="zh-CN" altLang="en-US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动作状态</a:t>
            </a:r>
            <a:endParaRPr lang="zh-CN" altLang="en-US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76278" y="4086225"/>
            <a:ext cx="639762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反馈</a:t>
            </a:r>
            <a:endParaRPr lang="zh-CN" altLang="en-US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32000" y="5341938"/>
            <a:ext cx="109855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显示信息</a:t>
            </a:r>
            <a:endParaRPr lang="zh-CN" altLang="en-US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6" name="图像" descr="图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4135" y="3322638"/>
            <a:ext cx="1328738" cy="132397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3168015"/>
            <a:ext cx="1478913" cy="1478914"/>
          </a:xfrm>
          <a:prstGeom prst="ellips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848" y="953135"/>
            <a:ext cx="2185987" cy="177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931863" y="581025"/>
            <a:ext cx="4929188" cy="642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auto"/>
            <a:r>
              <a:rPr lang="zh-CN" altLang="en-US" sz="3200" b="1" strike="noStrike" noProof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架构关系</a:t>
            </a:r>
            <a:endParaRPr lang="zh-CN" altLang="en-US" sz="3200" b="1" strike="noStrike" noProof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8" grpId="0"/>
      <p:bldP spid="20" grpId="0"/>
      <p:bldP spid="21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298a9ef0aaf27c208a6c35c5cdd72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3755" y="297180"/>
            <a:ext cx="2957830" cy="6147435"/>
          </a:xfrm>
          <a:prstGeom prst="rect">
            <a:avLst/>
          </a:prstGeom>
        </p:spPr>
      </p:pic>
      <p:sp>
        <p:nvSpPr>
          <p:cNvPr id="41987" name="矩形 15"/>
          <p:cNvSpPr/>
          <p:nvPr/>
        </p:nvSpPr>
        <p:spPr>
          <a:xfrm>
            <a:off x="1332865" y="3152140"/>
            <a:ext cx="43338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微信搜索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掌控板物联网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b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755" y="297180"/>
            <a:ext cx="3021330" cy="60432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55" y="203835"/>
            <a:ext cx="3021330" cy="6353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5" y="191770"/>
            <a:ext cx="3111500" cy="6358255"/>
          </a:xfrm>
          <a:prstGeom prst="round2Same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035" y="200660"/>
            <a:ext cx="3112135" cy="6360160"/>
          </a:xfrm>
          <a:prstGeom prst="round2Same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965315" y="1381760"/>
            <a:ext cx="1007745" cy="215900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4036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47900" y="2613660"/>
            <a:ext cx="2962275" cy="27495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箭头连接符 13"/>
          <p:cNvCxnSpPr/>
          <p:nvPr/>
        </p:nvCxnSpPr>
        <p:spPr>
          <a:xfrm flipH="1">
            <a:off x="4799965" y="1629410"/>
            <a:ext cx="2664460" cy="24472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iphone-x-4515390_1920"/>
          <p:cNvPicPr>
            <a:picLocks noChangeAspect="1"/>
          </p:cNvPicPr>
          <p:nvPr/>
        </p:nvPicPr>
        <p:blipFill>
          <a:blip r:embed="rId8"/>
          <a:srcRect l="22141" r="24527"/>
          <a:stretch>
            <a:fillRect/>
          </a:stretch>
        </p:blipFill>
        <p:spPr>
          <a:xfrm>
            <a:off x="5510530" y="17780"/>
            <a:ext cx="3749675" cy="684022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32865" y="3152140"/>
            <a:ext cx="433387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点击登录</a:t>
            </a:r>
            <a:endParaRPr lang="zh-CN" altLang="en-US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矩形 15"/>
          <p:cNvSpPr/>
          <p:nvPr/>
        </p:nvSpPr>
        <p:spPr>
          <a:xfrm>
            <a:off x="1332865" y="3152140"/>
            <a:ext cx="433387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授权信息</a:t>
            </a:r>
            <a:endParaRPr lang="zh-CN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矩形 15"/>
          <p:cNvSpPr/>
          <p:nvPr/>
        </p:nvSpPr>
        <p:spPr>
          <a:xfrm>
            <a:off x="1332865" y="3152140"/>
            <a:ext cx="433387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</a:t>
            </a: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添加掌控板</a:t>
            </a: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5"/>
          <p:cNvSpPr/>
          <p:nvPr/>
        </p:nvSpPr>
        <p:spPr>
          <a:xfrm>
            <a:off x="1332865" y="3152140"/>
            <a:ext cx="433387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给掌控板命名，输入</a:t>
            </a: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mac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地址</a:t>
            </a:r>
            <a:endParaRPr lang="zh-CN" altLang="en-US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15"/>
          <p:cNvSpPr/>
          <p:nvPr/>
        </p:nvSpPr>
        <p:spPr>
          <a:xfrm>
            <a:off x="1562100" y="1551940"/>
            <a:ext cx="433387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地址在掌控板屏幕右下方</a:t>
            </a:r>
            <a:endParaRPr lang="zh-CN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15"/>
          <p:cNvSpPr/>
          <p:nvPr/>
        </p:nvSpPr>
        <p:spPr>
          <a:xfrm>
            <a:off x="520065" y="5546090"/>
            <a:ext cx="52863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50000"/>
              </a:lnSpc>
            </a:pPr>
            <a:r>
              <a:rPr 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注：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图示掌控板的</a:t>
            </a: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MAC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地址只作说明用，</a:t>
            </a:r>
            <a:r>
              <a:rPr 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图示填入的</a:t>
            </a: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MAC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地址并非此块掌控板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endParaRPr lang="zh-CN" altLang="en-US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41987" grpId="0"/>
      <p:bldP spid="16" grpId="0"/>
      <p:bldP spid="17" grpId="0"/>
      <p:bldP spid="16" grpId="1"/>
      <p:bldP spid="17" grpId="1"/>
      <p:bldP spid="18" grpId="1"/>
      <p:bldP spid="18" grpId="2"/>
      <p:bldP spid="19" grpId="0"/>
      <p:bldP spid="19" grpId="2"/>
      <p:bldP spid="19" grpId="3"/>
      <p:bldP spid="2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8655" y="227965"/>
            <a:ext cx="3200400" cy="6402070"/>
          </a:xfrm>
          <a:prstGeom prst="round2Same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655" y="227964"/>
            <a:ext cx="3248660" cy="6498591"/>
          </a:xfrm>
          <a:prstGeom prst="round2Same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95" y="227964"/>
            <a:ext cx="3169920" cy="6339841"/>
          </a:xfrm>
          <a:prstGeom prst="round2SameRect">
            <a:avLst/>
          </a:prstGeom>
        </p:spPr>
      </p:pic>
      <p:pic>
        <p:nvPicPr>
          <p:cNvPr id="16" name="图片 15" descr="C:\Users\admin\Desktop\Screenshot_20220610_155741_com.tencent.mm.jpgScreenshot_20220610_155741_com.tencent.m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95645" y="257175"/>
            <a:ext cx="3167380" cy="6532880"/>
          </a:xfrm>
          <a:prstGeom prst="round2Same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205" y="227964"/>
            <a:ext cx="3167998" cy="6336000"/>
          </a:xfrm>
          <a:prstGeom prst="round2SameRect">
            <a:avLst/>
          </a:prstGeom>
        </p:spPr>
      </p:pic>
      <p:pic>
        <p:nvPicPr>
          <p:cNvPr id="18" name="图片 17" descr="C:\Users\admin\Desktop\Screenshot_20220610_170350_com.tencent.mm.jpgScreenshot_20220610_170350_com.tencent.m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63260" y="220980"/>
            <a:ext cx="3195955" cy="6592570"/>
          </a:xfrm>
          <a:prstGeom prst="round2Same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585" y="257175"/>
            <a:ext cx="3173729" cy="6348729"/>
          </a:xfrm>
          <a:prstGeom prst="round2SameRect">
            <a:avLst/>
          </a:prstGeom>
        </p:spPr>
      </p:pic>
      <p:pic>
        <p:nvPicPr>
          <p:cNvPr id="17433" name="图片 19" descr="iphone-x-4515390_1920"/>
          <p:cNvPicPr>
            <a:picLocks noChangeAspect="1"/>
          </p:cNvPicPr>
          <p:nvPr/>
        </p:nvPicPr>
        <p:blipFill>
          <a:blip r:embed="rId8"/>
          <a:srcRect l="22141" r="24527"/>
          <a:stretch>
            <a:fillRect/>
          </a:stretch>
        </p:blipFill>
        <p:spPr>
          <a:xfrm>
            <a:off x="5448618" y="97473"/>
            <a:ext cx="3797300" cy="684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1584325" y="2874963"/>
            <a:ext cx="2768600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点击配置，进入配置界面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44675" y="3028950"/>
            <a:ext cx="2247900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点击添加应用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84325" y="2874963"/>
            <a:ext cx="2768600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给应用命名，并添加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需要的组件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84325" y="2874804"/>
            <a:ext cx="31807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按照需求，只保留开关、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滑块和实时数据三种组件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84325" y="2874963"/>
            <a:ext cx="2768600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将开关组件命名为风扇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数值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84325" y="2874804"/>
            <a:ext cx="27686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实时数据命名为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wendu/shidu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84325" y="2874963"/>
            <a:ext cx="2768600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将滑块命名为灯，数值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255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8" name="矩形 2"/>
          <p:cNvSpPr/>
          <p:nvPr/>
        </p:nvSpPr>
        <p:spPr>
          <a:xfrm>
            <a:off x="-1389697" y="2921318"/>
            <a:ext cx="94630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勾选配置好的应用，绑定成功，</a:t>
            </a:r>
            <a:endParaRPr lang="zh-CN" altLang="en-US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注意现在掌控板是离线状态。</a:t>
            </a:r>
            <a:endParaRPr lang="zh-CN" altLang="en-US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2790" y="263525"/>
            <a:ext cx="3201035" cy="6402705"/>
          </a:xfrm>
          <a:prstGeom prst="round2Same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365" y="288290"/>
            <a:ext cx="3171600" cy="6343200"/>
          </a:xfrm>
          <a:prstGeom prst="round2SameRect">
            <a:avLst/>
          </a:prstGeom>
        </p:spPr>
      </p:pic>
      <p:pic>
        <p:nvPicPr>
          <p:cNvPr id="3" name="图片 2" descr="iphone-x-4515390_1920"/>
          <p:cNvPicPr>
            <a:picLocks noChangeAspect="1"/>
          </p:cNvPicPr>
          <p:nvPr/>
        </p:nvPicPr>
        <p:blipFill>
          <a:blip r:embed="rId3"/>
          <a:srcRect l="22141" r="24527"/>
          <a:stretch>
            <a:fillRect/>
          </a:stretch>
        </p:blipFill>
        <p:spPr>
          <a:xfrm>
            <a:off x="5427345" y="140335"/>
            <a:ext cx="3869690" cy="68402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creenshot_20220610_170947_com.tencent.m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6265"/>
            <a:ext cx="12192000" cy="5664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24990" y="2023745"/>
            <a:ext cx="8542020" cy="4410075"/>
          </a:xfrm>
          <a:noFill/>
          <a:ln>
            <a:noFill/>
          </a:ln>
        </p:spPr>
      </p:pic>
      <p:sp>
        <p:nvSpPr>
          <p:cNvPr id="49155" name="内容占位符 2"/>
          <p:cNvSpPr>
            <a:spLocks noGrp="1"/>
          </p:cNvSpPr>
          <p:nvPr/>
        </p:nvSpPr>
        <p:spPr>
          <a:xfrm>
            <a:off x="838200" y="109410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zh-CN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在软件界面右上角点击登录，输入手机号码，输入初始密码</a:t>
            </a:r>
            <a:r>
              <a:rPr lang="en-US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123456</a:t>
            </a:r>
            <a:r>
              <a:rPr lang="zh-CN" altLang="en-US" sz="2100"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21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要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修改密码可以在www.labplus.cn 上修改。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31573" y="1915160"/>
            <a:ext cx="3434080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一、语音识别应用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 descr="掌中宝-带硅胶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1981200"/>
            <a:ext cx="5076190" cy="275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31573" y="4277360"/>
            <a:ext cx="5466080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三、智能家居（小程序应用）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31573" y="3096260"/>
            <a:ext cx="5429885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二、物联网气象站（MQTT）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内容占位符 2"/>
          <p:cNvSpPr>
            <a:spLocks noGrp="1"/>
          </p:cNvSpPr>
          <p:nvPr/>
        </p:nvSpPr>
        <p:spPr>
          <a:xfrm>
            <a:off x="7573645" y="509905"/>
            <a:ext cx="4133850" cy="5715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CN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zh-CN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  <a:r>
              <a:rPr lang="zh-CN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里选取指令</a:t>
            </a:r>
            <a:endParaRPr lang="zh-CN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4725" y="2926080"/>
            <a:ext cx="4552950" cy="4038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076950" cy="6991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650" y="1530350"/>
            <a:ext cx="7372350" cy="5076825"/>
          </a:xfrm>
          <a:prstGeom prst="rect">
            <a:avLst/>
          </a:prstGeom>
        </p:spPr>
      </p:pic>
      <p:pic>
        <p:nvPicPr>
          <p:cNvPr id="5120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8" y="1504950"/>
            <a:ext cx="3976687" cy="494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5" name="标题 1"/>
          <p:cNvSpPr>
            <a:spLocks noGrp="1"/>
          </p:cNvSpPr>
          <p:nvPr/>
        </p:nvSpPr>
        <p:spPr>
          <a:xfrm>
            <a:off x="4931410" y="530225"/>
            <a:ext cx="2329180" cy="81788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风扇指令</a:t>
            </a:r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491230" y="1981200"/>
            <a:ext cx="1639570" cy="55816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4000500" y="2741295"/>
            <a:ext cx="1901825" cy="9182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4013200" y="3416300"/>
            <a:ext cx="2857500" cy="166306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3619500" y="4305300"/>
            <a:ext cx="3390900" cy="187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3619500" y="5013325"/>
            <a:ext cx="3628390" cy="11969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内容占位符 2"/>
          <p:cNvSpPr>
            <a:spLocks noGrp="1"/>
          </p:cNvSpPr>
          <p:nvPr/>
        </p:nvSpPr>
        <p:spPr>
          <a:xfrm>
            <a:off x="883920" y="771525"/>
            <a:ext cx="10515600" cy="63754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CN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选取图示指令，初始化灯的引脚和数量，灯的亮度用变量</a:t>
            </a:r>
            <a:r>
              <a:rPr lang="en-US" altLang="zh-CN" sz="2100">
                <a:latin typeface="微软雅黑" panose="020B0503020204020204" pitchFamily="34" charset="-122"/>
                <a:ea typeface="微软雅黑" panose="020B0503020204020204" pitchFamily="34" charset="-122"/>
              </a:rPr>
              <a:t>value</a:t>
            </a:r>
            <a:r>
              <a:rPr lang="zh-CN" altLang="en-US" sz="2100">
                <a:latin typeface="微软雅黑" panose="020B0503020204020204" pitchFamily="34" charset="-122"/>
                <a:ea typeface="微软雅黑" panose="020B0503020204020204" pitchFamily="34" charset="-122"/>
              </a:rPr>
              <a:t>控制，并加入灯带设置生效。</a:t>
            </a:r>
            <a:endParaRPr lang="zh-CN" altLang="en-US" sz="2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4711700" y="0"/>
            <a:ext cx="2768600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en-US" altLang="zh-CN" sz="4000" b="1" strike="noStrike" noProof="1"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rPr>
              <a:t>RGB</a:t>
            </a:r>
            <a:r>
              <a:rPr lang="zh-CN" altLang="en-US" sz="4000" b="1" strike="noStrike" noProof="1"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rPr>
              <a:t>灯指令</a:t>
            </a:r>
            <a:endParaRPr lang="zh-CN" altLang="en-US" sz="4000" b="1" strike="noStrike" noProof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3920" y="1507490"/>
            <a:ext cx="5139055" cy="4336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52040" y="1485265"/>
            <a:ext cx="3599815" cy="5041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52040" y="3423920"/>
            <a:ext cx="3101975" cy="9226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1282065"/>
            <a:ext cx="4462780" cy="5535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301" name="标题 1"/>
          <p:cNvSpPr>
            <a:spLocks noGrp="1"/>
          </p:cNvSpPr>
          <p:nvPr/>
        </p:nvSpPr>
        <p:spPr>
          <a:xfrm>
            <a:off x="0" y="328295"/>
            <a:ext cx="2768600" cy="817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完整程序</a:t>
            </a:r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0995" y="55880"/>
            <a:ext cx="8736330" cy="6776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内容占位符 2"/>
          <p:cNvSpPr>
            <a:spLocks noGrp="1"/>
          </p:cNvSpPr>
          <p:nvPr/>
        </p:nvSpPr>
        <p:spPr>
          <a:xfrm>
            <a:off x="838200" y="971550"/>
            <a:ext cx="10515600" cy="75819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CN" altLang="en-US" sz="2100">
                <a:latin typeface="微软雅黑" panose="020B0503020204020204" pitchFamily="34" charset="-122"/>
                <a:ea typeface="微软雅黑" panose="020B0503020204020204" pitchFamily="34" charset="-122"/>
              </a:rPr>
              <a:t>刷入程序之后，小程序显示在线状态，可获取环境温湿度的数据，可以对掌控板发送指令，控制风扇和灯</a:t>
            </a:r>
            <a:endParaRPr lang="zh-CN" altLang="en-US" sz="2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347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24275" y="2266950"/>
            <a:ext cx="4741863" cy="412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内容占位符 2" descr="C:\Users\admin\Desktop\Screenshot_20220610_170947_com.tencent.mm.jpgScreenshot_20220610_170947_com.tencent.mm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469390" y="2178685"/>
            <a:ext cx="8702675" cy="40430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0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92295" y="2247265"/>
            <a:ext cx="339471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感谢聆听</a:t>
            </a:r>
            <a:endParaRPr lang="zh-CN" altLang="en-US" sz="6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dist"/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THANKS</a:t>
            </a:r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4"/>
          <p:cNvSpPr txBox="1"/>
          <p:nvPr>
            <p:custDataLst>
              <p:tags r:id="rId1"/>
            </p:custDataLst>
          </p:nvPr>
        </p:nvSpPr>
        <p:spPr>
          <a:xfrm>
            <a:off x="4137660" y="672465"/>
            <a:ext cx="3916680" cy="64516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4000" b="1">
                <a:sym typeface="+mn-ea"/>
              </a:rPr>
              <a:t>掌中宝概览</a:t>
            </a:r>
            <a:endParaRPr lang="zh-CN" altLang="en-US" sz="4000" b="1">
              <a:sym typeface="+mn-ea"/>
            </a:endParaRPr>
          </a:p>
        </p:txBody>
      </p:sp>
      <p:pic>
        <p:nvPicPr>
          <p:cNvPr id="2" name="图片 1" descr="组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90" y="2002790"/>
            <a:ext cx="3861435" cy="35032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14070" y="2538730"/>
            <a:ext cx="1325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光线传感器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36850" y="2538730"/>
            <a:ext cx="8686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麦克风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80405" y="2538730"/>
            <a:ext cx="147193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OLED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显示屏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85615" y="3753485"/>
            <a:ext cx="10972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阻性接口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86660" y="3753485"/>
            <a:ext cx="1325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三轴加速器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4070" y="3753485"/>
            <a:ext cx="1325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磁场传感器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94730" y="3753485"/>
            <a:ext cx="8686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蜂鸣器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61485" y="2538730"/>
            <a:ext cx="112712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RGB LED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92600" y="4999355"/>
            <a:ext cx="10972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马达接口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85850" y="4999355"/>
            <a:ext cx="8686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锂电池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43930" y="4351020"/>
            <a:ext cx="949325" cy="9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36850" y="4999355"/>
            <a:ext cx="8686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小音箱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资源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610" y="2028190"/>
            <a:ext cx="5639435" cy="30353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382578" y="4999355"/>
            <a:ext cx="241363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多路引脚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（I2C接口和数字模拟接口）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249805" y="4269740"/>
            <a:ext cx="1887855" cy="150431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1747" y="-36830"/>
            <a:ext cx="12233910" cy="6941820"/>
          </a:xfrm>
          <a:prstGeom prst="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21920" y="68580"/>
            <a:ext cx="12192635" cy="6941820"/>
          </a:xfrm>
          <a:prstGeom prst="rect">
            <a:avLst/>
          </a:prstGeom>
          <a:blipFill rotWithShape="1">
            <a:blip r:embed="rId1">
              <a:alphaModFix amt="7000"/>
            </a:blip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同侧圆角矩形 6"/>
          <p:cNvSpPr/>
          <p:nvPr/>
        </p:nvSpPr>
        <p:spPr>
          <a:xfrm rot="5400000">
            <a:off x="6688455" y="195580"/>
            <a:ext cx="1228725" cy="64662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316730" y="2902585"/>
            <a:ext cx="573532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语音识别</a:t>
            </a:r>
            <a:endParaRPr lang="en-US" altLang="zh-CN" sz="4800" b="1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649220" y="2394585"/>
            <a:ext cx="1992630" cy="1992630"/>
          </a:xfrm>
          <a:prstGeom prst="ellipse">
            <a:avLst/>
          </a:prstGeom>
          <a:solidFill>
            <a:srgbClr val="3F84E1"/>
          </a:solidFill>
          <a:ln>
            <a:noFill/>
          </a:ln>
          <a:effectLst>
            <a:outerShdw blurRad="215900" dist="254000" sx="93000" sy="93000" algn="l" rotWithShape="0">
              <a:srgbClr val="8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85695" y="2607310"/>
            <a:ext cx="25596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0" b="1">
                <a:solidFill>
                  <a:schemeClr val="bg1"/>
                </a:solidFill>
                <a:latin typeface="Arial" panose="020B0604020202020204" pitchFamily="34" charset="0"/>
                <a:ea typeface="阿里巴巴普惠体 H" panose="00020600040101010101" charset="-122"/>
                <a:cs typeface="Arial" panose="020B0604020202020204" pitchFamily="34" charset="0"/>
              </a:rPr>
              <a:t>01</a:t>
            </a:r>
            <a:endParaRPr lang="en-US" altLang="zh-CN" sz="10000" b="1">
              <a:solidFill>
                <a:schemeClr val="bg1"/>
              </a:solidFill>
              <a:latin typeface="Arial" panose="020B0604020202020204" pitchFamily="34" charset="0"/>
              <a:ea typeface="阿里巴巴普惠体 H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219710" y="647700"/>
            <a:ext cx="384238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显示</a:t>
            </a:r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语音识别结果</a:t>
            </a:r>
            <a:endParaRPr 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41265" y="1482725"/>
            <a:ext cx="4700270" cy="2384425"/>
            <a:chOff x="7939" y="2335"/>
            <a:chExt cx="7402" cy="37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r="7151"/>
            <a:stretch>
              <a:fillRect/>
            </a:stretch>
          </p:blipFill>
          <p:spPr>
            <a:xfrm>
              <a:off x="7939" y="2335"/>
              <a:ext cx="4370" cy="375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2667" y="3777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扩展＞添加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91770" y="3525520"/>
            <a:ext cx="11191240" cy="3332480"/>
            <a:chOff x="302" y="5552"/>
            <a:chExt cx="17624" cy="524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rcRect t="19015"/>
            <a:stretch>
              <a:fillRect/>
            </a:stretch>
          </p:blipFill>
          <p:spPr>
            <a:xfrm>
              <a:off x="302" y="6524"/>
              <a:ext cx="17625" cy="427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656" y="5552"/>
              <a:ext cx="448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AI </a:t>
              </a: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＞加载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讯飞语音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14548" y="6388"/>
              <a:ext cx="0" cy="20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219710" y="647700"/>
            <a:ext cx="384238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显示</a:t>
            </a:r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语音识别结果</a:t>
            </a:r>
            <a:endParaRPr 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7340" y="1873885"/>
            <a:ext cx="7105650" cy="46386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语音控制开关灯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15" y="2811780"/>
            <a:ext cx="4467225" cy="2371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792980" y="742950"/>
            <a:ext cx="7399020" cy="6115050"/>
            <a:chOff x="7548" y="1170"/>
            <a:chExt cx="11652" cy="96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9FF">
                    <a:alpha val="100000"/>
                  </a:srgbClr>
                </a:clrFrom>
                <a:clrTo>
                  <a:srgbClr val="F6F9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80" y="1170"/>
              <a:ext cx="9420" cy="9630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/>
            <p:nvPr/>
          </p:nvCxnSpPr>
          <p:spPr>
            <a:xfrm rot="16200000">
              <a:off x="8552" y="4981"/>
              <a:ext cx="0" cy="2008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了解掌控板结构"/>
          <p:cNvSpPr txBox="1"/>
          <p:nvPr>
            <p:ph type="title"/>
          </p:nvPr>
        </p:nvSpPr>
        <p:spPr>
          <a:xfrm>
            <a:off x="257746" y="647700"/>
            <a:ext cx="3142717" cy="984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11175">
              <a:defRPr sz="6945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控板结构</a:t>
            </a:r>
          </a:p>
        </p:txBody>
      </p:sp>
      <p:sp>
        <p:nvSpPr>
          <p:cNvPr id="230" name="圆形"/>
          <p:cNvSpPr/>
          <p:nvPr/>
        </p:nvSpPr>
        <p:spPr>
          <a:xfrm>
            <a:off x="3512820" y="647700"/>
            <a:ext cx="984891" cy="98489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矩形"/>
          <p:cNvSpPr/>
          <p:nvPr/>
        </p:nvSpPr>
        <p:spPr>
          <a:xfrm>
            <a:off x="-2540" y="647700"/>
            <a:ext cx="4064635" cy="98488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任务一  OLED屏行显示文字"/>
          <p:cNvSpPr txBox="1"/>
          <p:nvPr/>
        </p:nvSpPr>
        <p:spPr>
          <a:xfrm>
            <a:off x="495935" y="647700"/>
            <a:ext cx="3420745" cy="9848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normAutofit/>
          </a:bodyPr>
          <a:lstStyle>
            <a:lvl1pPr algn="l" defTabSz="486410">
              <a:defRPr sz="6605" b="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sz="330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egoe UI Semibold" panose="020B0702040204020203" charset="0"/>
              </a:rPr>
              <a:t>语音控制开关灯</a:t>
            </a:r>
            <a:endParaRPr lang="en-US" altLang="zh-CN" sz="330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egoe UI Semibold" panose="020B0702040204020203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0480" y="819150"/>
            <a:ext cx="5848350" cy="6038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24.xml><?xml version="1.0" encoding="utf-8"?>
<p:tagLst xmlns:p="http://schemas.openxmlformats.org/presentationml/2006/main">
  <p:tag name="KSO_WM_UNIT_PLACING_PICTURE_USER_VIEWPORT" val="{&quot;height&quot;:8330.699212598425,&quot;width&quot;:8471.672440944882}"/>
</p:tagLst>
</file>

<file path=ppt/tags/tag125.xml><?xml version="1.0" encoding="utf-8"?>
<p:tagLst xmlns:p="http://schemas.openxmlformats.org/presentationml/2006/main">
  <p:tag name="KSO_WM_UNIT_PLACING_PICTURE_USER_VIEWPORT" val="{&quot;height&quot;:4594.9338582677165,&quot;width&quot;:6648.55748031496}"/>
</p:tagLst>
</file>

<file path=ppt/tags/tag126.xml><?xml version="1.0" encoding="utf-8"?>
<p:tagLst xmlns:p="http://schemas.openxmlformats.org/presentationml/2006/main">
  <p:tag name="KSO_WM_UNIT_PLACING_PICTURE_USER_VIEWPORT" val="{&quot;height&quot;:1602.1307086614172,&quot;width&quot;:1602.1307086614172}"/>
</p:tagLst>
</file>

<file path=ppt/tags/tag127.xml><?xml version="1.0" encoding="utf-8"?>
<p:tagLst xmlns:p="http://schemas.openxmlformats.org/presentationml/2006/main">
  <p:tag name="KSO_WM_UNIT_PLACING_PICTURE_USER_VIEWPORT" val="{&quot;height&quot;:2004.0929133858267,&quot;width&quot;:6082.763779527559}"/>
</p:tagLst>
</file>

<file path=ppt/tags/tag128.xml><?xml version="1.0" encoding="utf-8"?>
<p:tagLst xmlns:p="http://schemas.openxmlformats.org/presentationml/2006/main">
  <p:tag name="KSO_WM_UNIT_PLACING_PICTURE_USER_VIEWPORT" val="{&quot;height&quot;:3831.0173228346457,&quot;width&quot;:4631.130708661417}"/>
</p:tagLst>
</file>

<file path=ppt/tags/tag129.xml><?xml version="1.0" encoding="utf-8"?>
<p:tagLst xmlns:p="http://schemas.openxmlformats.org/presentationml/2006/main">
  <p:tag name="KSO_WM_UNIT_ISCONTENTS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00709_1*a*1"/>
  <p:tag name="KSO_WM_TEMPLATE_CATEGORY" val="diagram"/>
  <p:tag name="KSO_WM_TEMPLATE_INDEX" val="20200709"/>
  <p:tag name="KSO_WM_UNIT_LAYERLEVEL" val="1"/>
  <p:tag name="KSO_WM_TAG_VERSION" val="1.0"/>
  <p:tag name="KSO_WM_BEAUTIFY_FLAG" val="#wm#"/>
  <p:tag name="KSO_WM_UNIT_PRESET_TEXT" val="WPS极墨产品部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PLACING_PICTURE_USER_VIEWPORT" val="{&quot;height&quot;:5230,&quot;width&quot;:5637.4992125984254}"/>
</p:tagLst>
</file>

<file path=ppt/tags/tag131.xml><?xml version="1.0" encoding="utf-8"?>
<p:tagLst xmlns:p="http://schemas.openxmlformats.org/presentationml/2006/main">
  <p:tag name="KSO_WM_UNIT_PLACING_PICTURE_USER_VIEWPORT" val="{&quot;height&quot;:6500,&quot;width&quot;:7467.5007874015746}"/>
</p:tagLst>
</file>

<file path=ppt/tags/tag132.xml><?xml version="1.0" encoding="utf-8"?>
<p:tagLst xmlns:p="http://schemas.openxmlformats.org/presentationml/2006/main">
  <p:tag name="REFSHAPE" val="1068984460"/>
  <p:tag name="KSO_WM_UNIT_PLACING_PICTURE_USER_VIEWPORT" val="{&quot;height&quot;:6853,&quot;width&quot;:13705}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WPS 演示</Application>
  <PresentationFormat>宽屏</PresentationFormat>
  <Paragraphs>218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PingFang SC Semibold</vt:lpstr>
      <vt:lpstr>等线</vt:lpstr>
      <vt:lpstr>阿里巴巴普惠体 H</vt:lpstr>
      <vt:lpstr>Helvetica Neue Medium</vt:lpstr>
      <vt:lpstr>Segoe UI Semibold</vt:lpstr>
      <vt:lpstr>Arial Unicode MS</vt:lpstr>
      <vt:lpstr>Calibri</vt:lpstr>
      <vt:lpstr>Calibri</vt:lpstr>
      <vt:lpstr>Office Theme</vt:lpstr>
      <vt:lpstr>Office 主题​​</vt:lpstr>
      <vt:lpstr>1_Office 主题​​</vt:lpstr>
      <vt:lpstr>创客教师培训</vt:lpstr>
      <vt:lpstr>PowerPoint 演示文稿</vt:lpstr>
      <vt:lpstr>PowerPoint 演示文稿</vt:lpstr>
      <vt:lpstr>PowerPoint 演示文稿</vt:lpstr>
      <vt:lpstr>PowerPoint 演示文稿</vt:lpstr>
      <vt:lpstr>控板结构</vt:lpstr>
      <vt:lpstr>控板结构</vt:lpstr>
      <vt:lpstr>控板结构</vt:lpstr>
      <vt:lpstr>控板结构</vt:lpstr>
      <vt:lpstr>PowerPoint 演示文稿</vt:lpstr>
      <vt:lpstr>控板结构</vt:lpstr>
      <vt:lpstr>控板结构</vt:lpstr>
      <vt:lpstr>控板结构</vt:lpstr>
      <vt:lpstr>控板结构</vt:lpstr>
      <vt:lpstr>控板结构</vt:lpstr>
      <vt:lpstr>PowerPoint 演示文稿</vt:lpstr>
      <vt:lpstr>控板结构</vt:lpstr>
      <vt:lpstr>控板结构</vt:lpstr>
      <vt:lpstr>控板结构</vt:lpstr>
      <vt:lpstr>控板结构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何筱唤</cp:lastModifiedBy>
  <cp:revision>189</cp:revision>
  <dcterms:created xsi:type="dcterms:W3CDTF">2019-06-19T02:08:00Z</dcterms:created>
  <dcterms:modified xsi:type="dcterms:W3CDTF">2022-06-13T02:52:45Z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C33F655F95B347CEAEAC4DC97A0B565F</vt:lpwstr>
  </property>
</Properties>
</file>