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30" r:id="rId70"/>
    <p:sldId id="331" r:id="rId71"/>
    <p:sldId id="332" r:id="rId72"/>
    <p:sldId id="333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0" r:id="rId116"/>
    <p:sldId id="381" r:id="rId117"/>
    <p:sldId id="382" r:id="rId118"/>
    <p:sldId id="383" r:id="rId119"/>
    <p:sldId id="384" r:id="rId120"/>
    <p:sldId id="385" r:id="rId121"/>
    <p:sldId id="386" r:id="rId122"/>
    <p:sldId id="387" r:id="rId123"/>
    <p:sldId id="388" r:id="rId124"/>
    <p:sldId id="389" r:id="rId125"/>
    <p:sldId id="390" r:id="rId126"/>
    <p:sldId id="391" r:id="rId127"/>
    <p:sldId id="392" r:id="rId128"/>
    <p:sldId id="393" r:id="rId129"/>
    <p:sldId id="394" r:id="rId130"/>
    <p:sldId id="395" r:id="rId131"/>
    <p:sldId id="396" r:id="rId132"/>
  </p:sldIdLst>
  <p:sldSz cx="9144000" cy="6858000" type="screen4x3"/>
  <p:notesSz cx="7100888" cy="10231438"/>
  <p:custDataLst>
    <p:tags r:id="rId1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gs" Target="tags/tag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013C-A18C-4CE4-AD5D-693F48999623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2C26-9E96-474D-ACA7-18772F636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6013C-A18C-4CE4-AD5D-693F48999623}" type="datetimeFigureOut">
              <a:rPr lang="zh-CN" altLang="en-US" smtClean="0"/>
              <a:t>2015/5/14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2C26-9E96-474D-ACA7-18772F636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89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63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数字校园创新实践：</a:t>
            </a:r>
            <a:r>
              <a:rPr lang="en-US" altLang="zh-C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应用互联网思维改造教育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8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smtClean="0"/>
              <a:t>信息时代的学校变革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9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为什么要建设数字校园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3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数字校园：智慧教育环境</a:t>
            </a:r>
            <a:endParaRPr lang="zh-CN" altLang="en-US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8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5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smtClean="0"/>
              <a:t>小结与问题</a:t>
            </a:r>
            <a:endParaRPr lang="zh-CN" altLang="en-US" b="1" dirty="0" smtClean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课堂感知与数据收集与分析</a:t>
            </a:r>
            <a:endParaRPr lang="zh-CN" altLang="en-US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975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smtClean="0"/>
              <a:t>数字校园促进教育大数据建设</a:t>
            </a:r>
            <a:endParaRPr lang="zh-CN" altLang="en-US" sz="40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1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8457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活动回顾</a:t>
            </a:r>
            <a:endParaRPr lang="zh-CN" altLang="en-US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研讨：</a:t>
            </a:r>
            <a:endParaRPr lang="zh-CN" altLang="en-US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6127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smtClean="0"/>
              <a:t>小结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smtClean="0">
                <a:solidFill>
                  <a:srgbClr val="FF0000"/>
                </a:solidFill>
              </a:rPr>
              <a:t>二、互联网重塑教学形态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smtClean="0"/>
              <a:t>互联网</a:t>
            </a:r>
            <a:r>
              <a:rPr lang="en-US" altLang="zh-CN" sz="4400" b="1" smtClean="0"/>
              <a:t>+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smtClean="0"/>
              <a:t>互联网思维是什么？</a:t>
            </a:r>
            <a:endParaRPr lang="zh-CN" altLang="en-US" sz="4000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smtClean="0"/>
              <a:t>案例</a:t>
            </a:r>
            <a:r>
              <a:rPr lang="en-US" altLang="zh-CN" sz="4000" b="1" smtClean="0"/>
              <a:t>1</a:t>
            </a:r>
            <a:r>
              <a:rPr lang="zh-CN" altLang="en-US" sz="4000" b="1" smtClean="0"/>
              <a:t>：翻转课堂</a:t>
            </a:r>
            <a:endParaRPr lang="zh-CN" altLang="en-US" sz="40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smtClean="0"/>
              <a:t>可汗的教学视频</a:t>
            </a:r>
            <a:endParaRPr lang="zh-CN" altLang="en-US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smtClean="0"/>
              <a:t>翻转课堂的理念</a:t>
            </a:r>
            <a:endParaRPr lang="zh-CN" altLang="en-US" sz="4000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80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smtClean="0"/>
              <a:t>案例</a:t>
            </a:r>
            <a:r>
              <a:rPr lang="en-US" altLang="zh-CN" sz="4400" b="1" smtClean="0"/>
              <a:t>2</a:t>
            </a:r>
            <a:r>
              <a:rPr lang="zh-CN" altLang="en-US" sz="4400" b="1" smtClean="0"/>
              <a:t>：开放教育资源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smtClean="0"/>
              <a:t>开放教育资源运动的价值</a:t>
            </a:r>
            <a:endParaRPr lang="zh-CN" altLang="en-US" sz="4400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smtClean="0"/>
              <a:t>案例</a:t>
            </a:r>
            <a:r>
              <a:rPr lang="en-US" altLang="zh-CN" sz="4000" b="1" smtClean="0"/>
              <a:t>4</a:t>
            </a:r>
            <a:r>
              <a:rPr lang="zh-CN" altLang="en-US" sz="4000" b="1" smtClean="0"/>
              <a:t>：大规模在线开放课程</a:t>
            </a:r>
            <a:r>
              <a:rPr lang="en-US" altLang="zh-CN" sz="4000" b="1" smtClean="0"/>
              <a:t>MOOC</a:t>
            </a:r>
            <a:endParaRPr lang="zh-CN" altLang="en-US" sz="40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800" b="1" spc="-125" smtClean="0">
                <a:gradFill>
                  <a:gsLst>
                    <a:gs pos="0">
                      <a:schemeClr val="bg2"/>
                    </a:gs>
                    <a:gs pos="25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</a:rPr>
              <a:t>MOOC</a:t>
            </a:r>
            <a:r>
              <a:rPr lang="zh-CN" altLang="en-US" sz="4800" b="1" spc="-125" smtClean="0">
                <a:gradFill>
                  <a:gsLst>
                    <a:gs pos="0">
                      <a:schemeClr val="bg2"/>
                    </a:gs>
                    <a:gs pos="25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</a:rPr>
              <a:t>的概念</a:t>
            </a:r>
            <a:endParaRPr lang="zh-CN" altLang="en-US" sz="4800" b="1" spc="-125" dirty="0">
              <a:gradFill>
                <a:gsLst>
                  <a:gs pos="0">
                    <a:schemeClr val="bg2"/>
                  </a:gs>
                  <a:gs pos="25000">
                    <a:schemeClr val="bg2"/>
                  </a:gs>
                  <a:gs pos="100000">
                    <a:schemeClr val="bg2">
                      <a:lumMod val="75000"/>
                    </a:schemeClr>
                  </a:gs>
                </a:gsLst>
                <a:lin ang="5400000" scaled="0"/>
              </a:gra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3444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smtClean="0"/>
              <a:t>MOOC</a:t>
            </a:r>
            <a:r>
              <a:rPr lang="zh-CN" altLang="en-US" b="1" smtClean="0"/>
              <a:t>课程</a:t>
            </a:r>
            <a:endParaRPr lang="zh-CN" altLang="en-US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1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smtClean="0"/>
              <a:t>MOOC</a:t>
            </a:r>
            <a:r>
              <a:rPr lang="zh-CN" altLang="en-US" sz="4400" b="1" smtClean="0"/>
              <a:t>的发展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smtClean="0"/>
              <a:t>互联网思维的教学：由封闭走向开放</a:t>
            </a:r>
            <a:endParaRPr lang="zh-CN" altLang="en-US" sz="40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在线教育的特点</a:t>
            </a:r>
            <a:endParaRPr lang="zh-CN" altLang="en-US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9657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smtClean="0"/>
              <a:t>小结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z="4400" b="1" smtClean="0">
                <a:solidFill>
                  <a:srgbClr val="FF0000"/>
                </a:solidFill>
              </a:rPr>
              <a:t>三、在线教育与学校教育的融合</a:t>
            </a:r>
            <a:endParaRPr lang="zh-CN" altLang="zh-CN" sz="44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smtClean="0"/>
              <a:t>学校教育与在线教育如何融合？</a:t>
            </a:r>
            <a:endParaRPr lang="zh-CN" altLang="en-US" sz="40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smtClean="0"/>
              <a:t>学校教育 </a:t>
            </a:r>
            <a:r>
              <a:rPr lang="en-US" altLang="zh-CN" sz="4400" b="1" smtClean="0"/>
              <a:t>VS </a:t>
            </a:r>
            <a:r>
              <a:rPr lang="zh-CN" altLang="en-US" sz="4400" b="1" smtClean="0"/>
              <a:t>在线教育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05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smtClean="0"/>
              <a:t>在线教育与学校教育融合的途径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410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smtClean="0"/>
              <a:t>课堂教学：电子书包的应用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802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smtClean="0"/>
              <a:t>教学评价</a:t>
            </a:r>
            <a:r>
              <a:rPr lang="zh-CN" altLang="en-US" sz="4400" b="1" smtClean="0"/>
              <a:t>：基于考试数据的分析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27289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28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59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98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4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smtClean="0"/>
              <a:t>家校互动：移动</a:t>
            </a:r>
            <a:r>
              <a:rPr lang="en-US" altLang="zh-CN" sz="4400" b="1" smtClean="0"/>
              <a:t>APP</a:t>
            </a:r>
            <a:r>
              <a:rPr lang="zh-CN" altLang="en-US" sz="4400" b="1" smtClean="0"/>
              <a:t>应用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229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2315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smtClean="0"/>
              <a:t>网络学习评估：学习分析技术应用</a:t>
            </a:r>
            <a:endParaRPr lang="zh-CN" altLang="zh-CN" sz="40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36873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zh-CN" sz="3600" b="1" smtClean="0"/>
              <a:t>数字化</a:t>
            </a:r>
            <a:r>
              <a:rPr lang="zh-CN" altLang="en-US" sz="3600" b="1" smtClean="0"/>
              <a:t>学习过</a:t>
            </a:r>
            <a:r>
              <a:rPr lang="zh-CN" altLang="zh-CN" sz="3600" b="1" smtClean="0"/>
              <a:t>记录</a:t>
            </a:r>
            <a:r>
              <a:rPr lang="zh-CN" altLang="en-US" sz="3600" b="1" smtClean="0"/>
              <a:t>与分析</a:t>
            </a:r>
            <a:endParaRPr lang="zh-CN" altLang="zh-CN" sz="36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83612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zh-CN" sz="3600" b="1" smtClean="0"/>
              <a:t>数字化</a:t>
            </a:r>
            <a:r>
              <a:rPr lang="zh-CN" altLang="en-US" sz="3600" b="1" smtClean="0"/>
              <a:t>学习过</a:t>
            </a:r>
            <a:r>
              <a:rPr lang="zh-CN" altLang="zh-CN" sz="3600" b="1" smtClean="0"/>
              <a:t>记录</a:t>
            </a:r>
            <a:r>
              <a:rPr lang="zh-CN" altLang="en-US" sz="3600" b="1" smtClean="0"/>
              <a:t>与分析</a:t>
            </a:r>
            <a:endParaRPr lang="zh-CN" altLang="zh-CN" sz="36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05185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zh-CN" sz="3600" b="1" smtClean="0"/>
              <a:t>数字化</a:t>
            </a:r>
            <a:r>
              <a:rPr lang="zh-CN" altLang="en-US" sz="3600" b="1" smtClean="0"/>
              <a:t>学习过</a:t>
            </a:r>
            <a:r>
              <a:rPr lang="zh-CN" altLang="zh-CN" sz="3600" b="1" smtClean="0"/>
              <a:t>记录</a:t>
            </a:r>
            <a:r>
              <a:rPr lang="zh-CN" altLang="en-US" sz="3600" b="1" smtClean="0"/>
              <a:t>与分析</a:t>
            </a:r>
            <a:endParaRPr lang="zh-CN" altLang="zh-CN" sz="36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82319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zh-CN" sz="3600" b="1" smtClean="0"/>
              <a:t>数字化</a:t>
            </a:r>
            <a:r>
              <a:rPr lang="zh-CN" altLang="en-US" sz="3600" b="1" smtClean="0"/>
              <a:t>学习过</a:t>
            </a:r>
            <a:r>
              <a:rPr lang="zh-CN" altLang="zh-CN" sz="3600" b="1" smtClean="0"/>
              <a:t>记录</a:t>
            </a:r>
            <a:r>
              <a:rPr lang="zh-CN" altLang="en-US" sz="3600" b="1" smtClean="0"/>
              <a:t>与分析</a:t>
            </a:r>
            <a:endParaRPr lang="zh-CN" altLang="zh-CN" sz="36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92990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0618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74602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b="1" smtClean="0"/>
              <a:t>BYOD</a:t>
            </a:r>
            <a:r>
              <a:rPr lang="zh-CN" altLang="en-US" sz="3600" b="1" smtClean="0"/>
              <a:t>（</a:t>
            </a:r>
            <a:r>
              <a:rPr lang="en-US" altLang="zh-CN" sz="3600" b="1" smtClean="0"/>
              <a:t>Bring Your Own Device</a:t>
            </a:r>
            <a:r>
              <a:rPr lang="zh-CN" altLang="en-US" sz="3600" b="1" smtClean="0"/>
              <a:t>）模式</a:t>
            </a:r>
            <a:endParaRPr lang="zh-CN" altLang="en-US" sz="36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514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72620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小结</a:t>
            </a:r>
            <a:endParaRPr lang="zh-CN" altLang="en-US" b="1" dirty="0"/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23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zh-CN" altLang="en-US" sz="4400" b="1" smtClean="0">
                <a:solidFill>
                  <a:srgbClr val="FF0000"/>
                </a:solidFill>
              </a:rPr>
              <a:t>四、课堂的重构与创新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363" eaLnBrk="1" hangingPunct="1"/>
            <a:r>
              <a:rPr lang="zh-CN" altLang="en-US" sz="4000" b="1" smtClean="0"/>
              <a:t>信息技术环境下的教学改革实践</a:t>
            </a:r>
            <a:endParaRPr lang="zh-CN" altLang="en-US" sz="40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7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smtClean="0"/>
              <a:t>（一）应用技术优化课堂教学</a:t>
            </a:r>
            <a:endParaRPr lang="zh-CN" altLang="en-US" sz="40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72104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smtClean="0"/>
              <a:t>案例：教学点课堂案例</a:t>
            </a:r>
            <a:endParaRPr lang="zh-CN" altLang="en-US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smtClean="0"/>
              <a:t>案例：基于电子白板的课堂教学</a:t>
            </a:r>
            <a:endParaRPr lang="zh-CN" altLang="en-US" sz="40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4652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smtClean="0"/>
              <a:t>（二）应用技术转变学生的学习方式</a:t>
            </a:r>
            <a:endParaRPr lang="zh-CN" altLang="en-US" sz="40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2857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45744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smtClean="0"/>
              <a:t>案例：基于电子书包的翻转课堂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02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9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smtClean="0"/>
              <a:t>案例：三角形复习课</a:t>
            </a:r>
            <a:endParaRPr lang="zh-CN" altLang="en-US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smtClean="0"/>
              <a:t>案例：平行四边形的面积</a:t>
            </a:r>
            <a:endParaRPr lang="zh-CN" altLang="en-US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80392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smtClean="0"/>
              <a:t>平行四边形面积教学案例分析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40790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小结</a:t>
            </a:r>
            <a:endParaRPr lang="zh-CN" altLang="en-US" b="1" dirty="0"/>
          </a:p>
        </p:txBody>
      </p:sp>
      <p:pic>
        <p:nvPicPr>
          <p:cNvPr id="3" name="图片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8573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smtClean="0">
                <a:solidFill>
                  <a:srgbClr val="FF0000"/>
                </a:solidFill>
              </a:rPr>
              <a:t>五、校际互动的合作教学</a:t>
            </a:r>
            <a:r>
              <a:rPr lang="zh-CN" altLang="zh-CN" sz="4400" b="1" smtClean="0">
                <a:solidFill>
                  <a:srgbClr val="FF0000"/>
                </a:solidFill>
              </a:rPr>
              <a:t/>
            </a:r>
            <a:br>
              <a:rPr lang="zh-CN" altLang="zh-CN" sz="4400" b="1" smtClean="0">
                <a:solidFill>
                  <a:srgbClr val="FF0000"/>
                </a:solidFill>
              </a:rPr>
            </a:br>
            <a:endParaRPr lang="zh-CN" altLang="zh-CN" sz="44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400" b="1" smtClean="0"/>
              <a:t>社会转型：工业</a:t>
            </a:r>
            <a:r>
              <a:rPr lang="en-US" altLang="zh-CN" sz="4400" b="1" smtClean="0"/>
              <a:t>4.0 VS </a:t>
            </a:r>
            <a:r>
              <a:rPr lang="zh-CN" altLang="en-US" sz="4400" b="1" smtClean="0"/>
              <a:t>教育</a:t>
            </a:r>
            <a:r>
              <a:rPr lang="en-US" altLang="zh-CN" sz="4400" b="1" smtClean="0"/>
              <a:t>2.0</a:t>
            </a:r>
            <a:endParaRPr lang="zh-CN" altLang="en-US" sz="4400" b="1" dirty="0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0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287</Words>
  <Application>Microsoft Office PowerPoint</Application>
  <PresentationFormat>全屏显示(4:3)</PresentationFormat>
  <Paragraphs>52</Paragraphs>
  <Slides>131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131</vt:i4>
      </vt:variant>
    </vt:vector>
  </HeadingPairs>
  <TitlesOfParts>
    <vt:vector size="137" baseType="lpstr">
      <vt:lpstr>宋体</vt:lpstr>
      <vt:lpstr>微软雅黑</vt:lpstr>
      <vt:lpstr>Arial</vt:lpstr>
      <vt:lpstr>Calibri</vt:lpstr>
      <vt:lpstr>Calibri Light</vt:lpstr>
      <vt:lpstr>Office 主题</vt:lpstr>
      <vt:lpstr>数字校园创新实践： 应用互联网思维改造教育</vt:lpstr>
      <vt:lpstr>活动回顾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社会转型：工业4.0 VS 教育2.0</vt:lpstr>
      <vt:lpstr>PowerPoint 演示文稿</vt:lpstr>
      <vt:lpstr>信息时代的学校变革</vt:lpstr>
      <vt:lpstr>为什么要建设数字校园</vt:lpstr>
      <vt:lpstr>数字校园：智慧教育环境</vt:lpstr>
      <vt:lpstr>PowerPoint 演示文稿</vt:lpstr>
      <vt:lpstr>课堂感知与数据收集与分析</vt:lpstr>
      <vt:lpstr>数字校园促进教育大数据建设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研讨：</vt:lpstr>
      <vt:lpstr>小结</vt:lpstr>
      <vt:lpstr>二、互联网重塑教学形态</vt:lpstr>
      <vt:lpstr>PowerPoint 演示文稿</vt:lpstr>
      <vt:lpstr>互联网+</vt:lpstr>
      <vt:lpstr>互联网思维是什么？</vt:lpstr>
      <vt:lpstr>案例1：翻转课堂</vt:lpstr>
      <vt:lpstr>可汗的教学视频</vt:lpstr>
      <vt:lpstr>翻转课堂的理念</vt:lpstr>
      <vt:lpstr>案例2：开放教育资源</vt:lpstr>
      <vt:lpstr>开放教育资源运动的价值</vt:lpstr>
      <vt:lpstr>案例4：大规模在线开放课程MOOC</vt:lpstr>
      <vt:lpstr>MOOC的概念</vt:lpstr>
      <vt:lpstr>MOOC课程</vt:lpstr>
      <vt:lpstr>MOOC的发展</vt:lpstr>
      <vt:lpstr>互联网思维的教学：由封闭走向开放</vt:lpstr>
      <vt:lpstr>在线教育的特点</vt:lpstr>
      <vt:lpstr>小结</vt:lpstr>
      <vt:lpstr>三、在线教育与学校教育的融合</vt:lpstr>
      <vt:lpstr>学校教育与在线教育如何融合？</vt:lpstr>
      <vt:lpstr>学校教育 VS 在线教育</vt:lpstr>
      <vt:lpstr>在线教育与学校教育融合的途径</vt:lpstr>
      <vt:lpstr>课堂教学：电子书包的应用</vt:lpstr>
      <vt:lpstr>教学评价：基于考试数据的分析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家校互动：移动APP应用</vt:lpstr>
      <vt:lpstr>PowerPoint 演示文稿</vt:lpstr>
      <vt:lpstr>网络学习评估：学习分析技术应用</vt:lpstr>
      <vt:lpstr>数字化学习过记录与分析</vt:lpstr>
      <vt:lpstr>数字化学习过记录与分析</vt:lpstr>
      <vt:lpstr>数字化学习过记录与分析</vt:lpstr>
      <vt:lpstr>数字化学习过记录与分析</vt:lpstr>
      <vt:lpstr>PowerPoint 演示文稿</vt:lpstr>
      <vt:lpstr>PowerPoint 演示文稿</vt:lpstr>
      <vt:lpstr>BYOD（Bring Your Own Device）模式</vt:lpstr>
      <vt:lpstr>小结</vt:lpstr>
      <vt:lpstr>四、课堂的重构与创新</vt:lpstr>
      <vt:lpstr>信息技术环境下的教学改革实践</vt:lpstr>
      <vt:lpstr>（一）应用技术优化课堂教学</vt:lpstr>
      <vt:lpstr>案例：教学点课堂案例</vt:lpstr>
      <vt:lpstr>案例：基于电子白板的课堂教学</vt:lpstr>
      <vt:lpstr>（二）应用技术转变学生的学习方式</vt:lpstr>
      <vt:lpstr>PowerPoint 演示文稿</vt:lpstr>
      <vt:lpstr>PowerPoint 演示文稿</vt:lpstr>
      <vt:lpstr>案例：基于电子书包的翻转课堂</vt:lpstr>
      <vt:lpstr>案例：三角形复习课</vt:lpstr>
      <vt:lpstr>案例：平行四边形的面积</vt:lpstr>
      <vt:lpstr>平行四边形面积教学案例分析</vt:lpstr>
      <vt:lpstr>小结</vt:lpstr>
      <vt:lpstr>五、校际互动的合作教学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小结与问题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数字校园创新实践： 应用互联网思维改造教育</dc:title>
  <dc:creator>KE QC</dc:creator>
  <cp:lastModifiedBy>KE QC</cp:lastModifiedBy>
  <cp:revision>2</cp:revision>
  <dcterms:created xsi:type="dcterms:W3CDTF">2015-05-14T02:10:01Z</dcterms:created>
  <dcterms:modified xsi:type="dcterms:W3CDTF">2015-05-14T02:11:38Z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89269035-4001-4D13-3F3F-3F280B3F3749</vt:lpwstr>
  </property>
  <property fmtid="{D5CDD505-2E9C-101B-9397-08002B2CF9AE}" pid="3" name="ArticulatePath">
    <vt:lpwstr>互联思维改造教育</vt:lpwstr>
  </property>
</Properties>
</file>