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1"/>
  </p:notesMasterIdLst>
  <p:handoutMasterIdLst>
    <p:handoutMasterId r:id="rId42"/>
  </p:handoutMasterIdLst>
  <p:sldIdLst>
    <p:sldId id="408" r:id="rId2"/>
    <p:sldId id="555" r:id="rId3"/>
    <p:sldId id="596" r:id="rId4"/>
    <p:sldId id="598" r:id="rId5"/>
    <p:sldId id="597" r:id="rId6"/>
    <p:sldId id="556" r:id="rId7"/>
    <p:sldId id="599" r:id="rId8"/>
    <p:sldId id="558" r:id="rId9"/>
    <p:sldId id="600" r:id="rId10"/>
    <p:sldId id="601" r:id="rId11"/>
    <p:sldId id="603" r:id="rId12"/>
    <p:sldId id="605" r:id="rId13"/>
    <p:sldId id="604" r:id="rId14"/>
    <p:sldId id="606" r:id="rId15"/>
    <p:sldId id="607" r:id="rId16"/>
    <p:sldId id="608" r:id="rId17"/>
    <p:sldId id="609" r:id="rId18"/>
    <p:sldId id="610" r:id="rId19"/>
    <p:sldId id="611" r:id="rId20"/>
    <p:sldId id="612" r:id="rId21"/>
    <p:sldId id="613" r:id="rId22"/>
    <p:sldId id="614" r:id="rId23"/>
    <p:sldId id="615" r:id="rId24"/>
    <p:sldId id="616" r:id="rId25"/>
    <p:sldId id="617" r:id="rId26"/>
    <p:sldId id="618" r:id="rId27"/>
    <p:sldId id="619" r:id="rId28"/>
    <p:sldId id="620" r:id="rId29"/>
    <p:sldId id="621" r:id="rId30"/>
    <p:sldId id="557" r:id="rId31"/>
    <p:sldId id="602" r:id="rId32"/>
    <p:sldId id="622" r:id="rId33"/>
    <p:sldId id="592" r:id="rId34"/>
    <p:sldId id="593" r:id="rId35"/>
    <p:sldId id="594" r:id="rId36"/>
    <p:sldId id="588" r:id="rId37"/>
    <p:sldId id="589" r:id="rId38"/>
    <p:sldId id="587" r:id="rId39"/>
    <p:sldId id="595" r:id="rId40"/>
  </p:sldIdLst>
  <p:sldSz cx="9144000" cy="6858000" type="screen4x3"/>
  <p:notesSz cx="6858000" cy="9144000"/>
  <p:embeddedFontLst>
    <p:embeddedFont>
      <p:font typeface="Calibri" pitchFamily="34" charset="0"/>
      <p:regular r:id="rId43"/>
      <p:bold r:id="rId44"/>
      <p:italic r:id="rId45"/>
      <p:boldItalic r:id="rId46"/>
    </p:embeddedFont>
    <p:embeddedFont>
      <p:font typeface="黑体" pitchFamily="49" charset="-122"/>
      <p:regular r:id="rId47"/>
    </p:embeddedFont>
    <p:embeddedFont>
      <p:font typeface="Franklin Gothic Book" pitchFamily="34" charset="0"/>
      <p:regular r:id="rId48"/>
      <p:italic r:id="rId49"/>
    </p:embeddedFont>
    <p:embeddedFont>
      <p:font typeface="华文细黑" pitchFamily="2" charset="-122"/>
      <p:regular r:id="rId50"/>
    </p:embeddedFont>
    <p:embeddedFont>
      <p:font typeface="微软雅黑" pitchFamily="34" charset="-122"/>
      <p:regular r:id="rId51"/>
      <p:bold r:id="rId52"/>
    </p:embeddedFont>
  </p:embeddedFontLst>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527">
          <p15:clr>
            <a:srgbClr val="A4A3A4"/>
          </p15:clr>
        </p15:guide>
        <p15:guide id="2" orient="horz" pos="3884">
          <p15:clr>
            <a:srgbClr val="A4A3A4"/>
          </p15:clr>
        </p15:guide>
        <p15:guide id="3" pos="295">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flyup" initials="m" lastIdx="2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C9900"/>
    <a:srgbClr val="FFCC00"/>
    <a:srgbClr val="FFCC66"/>
    <a:srgbClr val="7030A0"/>
    <a:srgbClr val="FF0066"/>
    <a:srgbClr val="66FFFF"/>
    <a:srgbClr val="33CCFF"/>
    <a:srgbClr val="00FFFF"/>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浅色样式 2 - 强调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中度样式 1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7037" autoAdjust="0"/>
  </p:normalViewPr>
  <p:slideViewPr>
    <p:cSldViewPr>
      <p:cViewPr varScale="1">
        <p:scale>
          <a:sx n="43" d="100"/>
          <a:sy n="43" d="100"/>
        </p:scale>
        <p:origin x="-1170" y="-102"/>
      </p:cViewPr>
      <p:guideLst>
        <p:guide orient="horz" pos="527"/>
        <p:guide orient="horz" pos="3884"/>
        <p:guide pos="295"/>
      </p:guideLst>
    </p:cSldViewPr>
  </p:slideViewPr>
  <p:outlineViewPr>
    <p:cViewPr>
      <p:scale>
        <a:sx n="33" d="100"/>
        <a:sy n="33" d="100"/>
      </p:scale>
      <p:origin x="0" y="334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8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E:\01&#23398;&#26415;&#31185;&#30740;&#24037;&#20316;&#25991;&#26723;\19%20Dell%20&#22522;&#32447;&#35843;&#30740;\&#35843;&#30740;&#25253;&#21578;&#25968;&#25454;\&#20449;&#24687;&#25216;&#26415;&#20027;&#31649;&#38382;&#21367;v2014626.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14.xml.rels><?xml version="1.0" encoding="UTF-8" standalone="yes"?>
<Relationships xmlns="http://schemas.openxmlformats.org/package/2006/relationships"><Relationship Id="rId1" Type="http://schemas.openxmlformats.org/officeDocument/2006/relationships/oleObject" Target="file:///H:\&#35838;&#22530;&#25216;&#26415;&#20351;&#29992;&#24773;&#20917;&#20998;&#26512;&#34920;\&#35838;&#22530;&#25945;&#23398;&#35270;&#39057;&#20998;&#2651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H:\&#35838;&#22530;&#25216;&#26415;&#20351;&#29992;&#24773;&#20917;&#20998;&#26512;&#34920;\&#35838;&#22530;&#25945;&#23398;&#35270;&#39057;&#20998;&#26512;.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H:\&#35838;&#22530;&#25216;&#26415;&#20351;&#29992;&#24773;&#20917;&#20998;&#26512;&#34920;\&#35838;&#22530;&#25945;&#23398;&#35270;&#39057;&#20998;&#26512;.xlsx"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2.xml.rels><?xml version="1.0" encoding="UTF-8" standalone="yes"?>
<Relationships xmlns="http://schemas.openxmlformats.org/package/2006/relationships"><Relationship Id="rId1" Type="http://schemas.openxmlformats.org/officeDocument/2006/relationships/oleObject" Target="file:///E:\01&#23398;&#26415;&#31185;&#30740;&#24037;&#20316;&#25991;&#26723;\19%20Dell%20&#22522;&#32447;&#35843;&#30740;\&#35843;&#30740;&#25253;&#21578;&#25968;&#25454;\&#20449;&#24687;&#25216;&#26415;&#20027;&#31649;&#38382;&#21367;v2014626.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_rels/chart21.xml.rels><?xml version="1.0" encoding="UTF-8" standalone="yes"?>
<Relationships xmlns="http://schemas.openxmlformats.org/package/2006/relationships"><Relationship Id="rId1" Type="http://schemas.openxmlformats.org/officeDocument/2006/relationships/oleObject" Target="file:///C:\Users\clevo\Desktop\&#35843;&#30740;&#25253;&#21578;\&#35843;&#30740;&#25253;&#21578;excel&#34920;\&#22521;&#35757;&#26041;&#24335;.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clevo\Desktop\&#35843;&#30740;&#25253;&#21578;\&#35843;&#30740;&#25253;&#21578;excel&#34920;\&#22521;&#35757;&#26102;&#38271;.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Users\clevo\Desktop\&#35843;&#30740;&#25253;&#21578;\&#35843;&#30740;&#25253;&#21578;excel&#34920;\&#2227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01&#23398;&#26415;&#31185;&#30740;&#24037;&#20316;&#25991;&#26723;\19%20Dell%20&#22522;&#32447;&#35843;&#30740;\&#35843;&#30740;&#25253;&#21578;&#25968;&#25454;\&#20449;&#24687;&#25216;&#26415;&#20027;&#31649;&#38382;&#21367;v201462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01&#23398;&#26415;&#31185;&#30740;&#24037;&#20316;&#25991;&#26723;\19%20Dell%20&#22522;&#32447;&#35843;&#30740;\&#35843;&#30740;&#25253;&#21578;&#25968;&#25454;\&#20449;&#24687;&#25216;&#26415;&#20027;&#31649;&#38382;&#21367;v2014626.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01&#23398;&#26415;&#31185;&#30740;&#24037;&#20316;&#25991;&#26723;\19%20Dell%20&#22522;&#32447;&#35843;&#30740;\&#35843;&#30740;&#25253;&#21578;&#25968;&#25454;\&#20449;&#24687;&#25216;&#26415;&#20027;&#31649;&#38382;&#21367;v2014626.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E:\01&#23398;&#26415;&#31185;&#30740;&#24037;&#20316;&#25991;&#26723;\19%20Dell%20&#22522;&#32447;&#35843;&#30740;\&#35843;&#30740;&#25253;&#21578;&#25968;&#25454;\&#20449;&#24687;&#25216;&#26415;&#20027;&#31649;&#38382;&#21367;v2014626.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dell\Desktop\19%20Dell%20&#22522;&#32447;&#35843;&#30740;\&#35843;&#30740;&#25253;&#21578;&#25968;&#25454;\&#20449;&#24687;&#25216;&#26415;&#20027;&#31649;&#38382;&#21367;v2014626.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dell\Desktop\19%20Dell%20&#22522;&#32447;&#35843;&#30740;\&#35843;&#30740;&#25253;&#21578;&#25968;&#25454;\&#23398;&#31185;&#25945;&#24072;&#38382;&#21367;&#26368;&#26032;&#29256;.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dell\Desktop\19%20Dell%20&#22522;&#32447;&#35843;&#30740;\&#35843;&#30740;&#25253;&#21578;&#25968;&#25454;\&#23398;&#31185;&#25945;&#24072;&#38382;&#21367;&#26368;&#26032;&#2925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多媒体设备配置!$A$22</c:f>
              <c:strCache>
                <c:ptCount val="1"/>
                <c:pt idx="0">
                  <c:v>多媒体设备配置比例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多媒体设备配置!$B$1:$K$1</c:f>
              <c:strCache>
                <c:ptCount val="10"/>
                <c:pt idx="0">
                  <c:v>计算机</c:v>
                </c:pt>
                <c:pt idx="1">
                  <c:v>投影机</c:v>
                </c:pt>
                <c:pt idx="2">
                  <c:v>交互式电子白板</c:v>
                </c:pt>
                <c:pt idx="3">
                  <c:v>电视机</c:v>
                </c:pt>
                <c:pt idx="4">
                  <c:v>实物展台</c:v>
                </c:pt>
                <c:pt idx="5">
                  <c:v>音响设备</c:v>
                </c:pt>
                <c:pt idx="6">
                  <c:v>录播设备</c:v>
                </c:pt>
                <c:pt idx="7">
                  <c:v>打印设备</c:v>
                </c:pt>
                <c:pt idx="8">
                  <c:v>普通投影幕布或投影墙</c:v>
                </c:pt>
                <c:pt idx="9">
                  <c:v>其它</c:v>
                </c:pt>
              </c:strCache>
            </c:strRef>
          </c:cat>
          <c:val>
            <c:numRef>
              <c:f>多媒体设备配置!$B$22:$K$22</c:f>
              <c:numCache>
                <c:formatCode>0%</c:formatCode>
                <c:ptCount val="10"/>
                <c:pt idx="0">
                  <c:v>0.88888888888888884</c:v>
                </c:pt>
                <c:pt idx="1">
                  <c:v>0.72222222222222221</c:v>
                </c:pt>
                <c:pt idx="2">
                  <c:v>0.77777777777777779</c:v>
                </c:pt>
                <c:pt idx="3">
                  <c:v>0.55555555555555558</c:v>
                </c:pt>
                <c:pt idx="4">
                  <c:v>0.83333333333333337</c:v>
                </c:pt>
                <c:pt idx="5">
                  <c:v>0.88888888888888884</c:v>
                </c:pt>
                <c:pt idx="6">
                  <c:v>0.16666666666666666</c:v>
                </c:pt>
                <c:pt idx="7">
                  <c:v>5.5555555555555552E-2</c:v>
                </c:pt>
                <c:pt idx="8">
                  <c:v>0.27777777777777779</c:v>
                </c:pt>
                <c:pt idx="9">
                  <c:v>0.22222222222222221</c:v>
                </c:pt>
              </c:numCache>
            </c:numRef>
          </c:val>
        </c:ser>
        <c:dLbls>
          <c:dLblPos val="outEnd"/>
          <c:showLegendKey val="0"/>
          <c:showVal val="1"/>
          <c:showCatName val="0"/>
          <c:showSerName val="0"/>
          <c:showPercent val="0"/>
          <c:showBubbleSize val="0"/>
        </c:dLbls>
        <c:gapWidth val="219"/>
        <c:overlap val="-27"/>
        <c:axId val="80660352"/>
        <c:axId val="81379712"/>
      </c:barChart>
      <c:catAx>
        <c:axId val="8066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1379712"/>
        <c:crosses val="autoZero"/>
        <c:auto val="1"/>
        <c:lblAlgn val="ctr"/>
        <c:lblOffset val="100"/>
        <c:noMultiLvlLbl val="0"/>
      </c:catAx>
      <c:valAx>
        <c:axId val="81379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806603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zh-CN" sz="1400" b="0" i="0" u="none" strike="noStrike" baseline="0">
                <a:effectLst/>
              </a:rPr>
              <a:t>信息技术在教学中的应用方式</a:t>
            </a:r>
            <a:r>
              <a:rPr lang="zh-CN" altLang="en-US" sz="1400" b="0" i="0" u="none" strike="noStrike" baseline="0">
                <a:effectLst/>
              </a:rPr>
              <a:t>均值</a:t>
            </a:r>
            <a:endParaRPr lang="en-US" altLang="zh-CN"/>
          </a:p>
        </c:rich>
      </c:tx>
      <c:overlay val="0"/>
      <c:spPr>
        <a:noFill/>
        <a:ln>
          <a:noFill/>
        </a:ln>
        <a:effectLst/>
      </c:spPr>
    </c:title>
    <c:autoTitleDeleted val="0"/>
    <c:plotArea>
      <c:layout/>
      <c:barChart>
        <c:barDir val="col"/>
        <c:grouping val="clustered"/>
        <c:varyColors val="0"/>
        <c:ser>
          <c:idx val="0"/>
          <c:order val="0"/>
          <c:tx>
            <c:strRef>
              <c:f>Sheet1!$B$1</c:f>
              <c:strCache>
                <c:ptCount val="1"/>
                <c:pt idx="0">
                  <c:v>均值</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我能独立开发一个微课</c:v>
                </c:pt>
                <c:pt idx="1">
                  <c:v>我能将微课应用到我的教学中</c:v>
                </c:pt>
                <c:pt idx="2">
                  <c:v>课前我会通过信息技术获取学生预习反馈</c:v>
                </c:pt>
                <c:pt idx="3">
                  <c:v>课前我会组织学生基于网络共享资源开展讨论</c:v>
                </c:pt>
                <c:pt idx="4">
                  <c:v>课内我会使用信息技术创设问题情境</c:v>
                </c:pt>
                <c:pt idx="5">
                  <c:v>课内我会使用信息技术丰富内容表现形式</c:v>
                </c:pt>
                <c:pt idx="6">
                  <c:v>课内我会使用信息技术获取学生更多反馈信息</c:v>
                </c:pt>
                <c:pt idx="7">
                  <c:v>课内我能使用信息技术跟踪学生学习进度</c:v>
                </c:pt>
                <c:pt idx="8">
                  <c:v>课内我能使用信息技术及时发现学生学习问题</c:v>
                </c:pt>
                <c:pt idx="9">
                  <c:v>课内我能使用信息技术及时获取学生学习效果</c:v>
                </c:pt>
                <c:pt idx="10">
                  <c:v>课内我能使用信息技术为学生提供表达机会</c:v>
                </c:pt>
                <c:pt idx="11">
                  <c:v>课内我会根据学生反馈信息开展分级教学</c:v>
                </c:pt>
                <c:pt idx="12">
                  <c:v>课外我会利用网络工具组织学生讨论学习和答疑</c:v>
                </c:pt>
                <c:pt idx="13">
                  <c:v>课外我会为学生提供个性化学习资源和辅导</c:v>
                </c:pt>
                <c:pt idx="14">
                  <c:v>我会利用信息技术开展教学信息管理</c:v>
                </c:pt>
                <c:pt idx="15">
                  <c:v>我能记录学生学习过程对学生进行过程性评价</c:v>
                </c:pt>
              </c:strCache>
            </c:strRef>
          </c:cat>
          <c:val>
            <c:numRef>
              <c:f>Sheet1!$B$2:$B$17</c:f>
              <c:numCache>
                <c:formatCode>General</c:formatCode>
                <c:ptCount val="16"/>
                <c:pt idx="0">
                  <c:v>3.74</c:v>
                </c:pt>
                <c:pt idx="1">
                  <c:v>3.85</c:v>
                </c:pt>
                <c:pt idx="2">
                  <c:v>3.87</c:v>
                </c:pt>
                <c:pt idx="3">
                  <c:v>3.83</c:v>
                </c:pt>
                <c:pt idx="4">
                  <c:v>4.22</c:v>
                </c:pt>
                <c:pt idx="5">
                  <c:v>4.3099999999999996</c:v>
                </c:pt>
                <c:pt idx="6">
                  <c:v>4.0599999999999996</c:v>
                </c:pt>
                <c:pt idx="7">
                  <c:v>3.92</c:v>
                </c:pt>
                <c:pt idx="8">
                  <c:v>4.0199999999999996</c:v>
                </c:pt>
                <c:pt idx="9">
                  <c:v>4.05</c:v>
                </c:pt>
                <c:pt idx="10">
                  <c:v>4.18</c:v>
                </c:pt>
                <c:pt idx="11">
                  <c:v>3.98</c:v>
                </c:pt>
                <c:pt idx="12">
                  <c:v>4.0599999999999996</c:v>
                </c:pt>
                <c:pt idx="13">
                  <c:v>4.03</c:v>
                </c:pt>
                <c:pt idx="14">
                  <c:v>4.33</c:v>
                </c:pt>
                <c:pt idx="15">
                  <c:v>4.16</c:v>
                </c:pt>
              </c:numCache>
            </c:numRef>
          </c:val>
        </c:ser>
        <c:dLbls>
          <c:showLegendKey val="0"/>
          <c:showVal val="0"/>
          <c:showCatName val="0"/>
          <c:showSerName val="0"/>
          <c:showPercent val="0"/>
          <c:showBubbleSize val="0"/>
        </c:dLbls>
        <c:gapWidth val="219"/>
        <c:overlap val="-27"/>
        <c:axId val="30517888"/>
        <c:axId val="30527872"/>
      </c:barChart>
      <c:catAx>
        <c:axId val="30517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527872"/>
        <c:crosses val="autoZero"/>
        <c:auto val="1"/>
        <c:lblAlgn val="ctr"/>
        <c:lblOffset val="100"/>
        <c:noMultiLvlLbl val="0"/>
      </c:catAx>
      <c:valAx>
        <c:axId val="30527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517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zh-CN" sz="1800" b="1" i="0" u="none" strike="noStrike" baseline="0" dirty="0" smtClean="0">
                <a:effectLst/>
              </a:rPr>
              <a:t>信息技术在学科教学中应用形式的频度统计</a:t>
            </a:r>
            <a:endParaRPr lang="zh-CN" altLang="en-US" dirty="0"/>
          </a:p>
        </c:rich>
      </c:tx>
      <c:overlay val="0"/>
    </c:title>
    <c:autoTitleDeleted val="0"/>
    <c:plotArea>
      <c:layout/>
      <c:barChart>
        <c:barDir val="col"/>
        <c:grouping val="clustered"/>
        <c:varyColors val="0"/>
        <c:ser>
          <c:idx val="0"/>
          <c:order val="0"/>
          <c:tx>
            <c:strRef>
              <c:f>Sheet1!$B$1</c:f>
              <c:strCache>
                <c:ptCount val="1"/>
                <c:pt idx="0">
                  <c:v>几乎每天</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利用OFFICE工具编写教学设计</c:v>
                </c:pt>
                <c:pt idx="1">
                  <c:v>利用数字教学资源库备课</c:v>
                </c:pt>
                <c:pt idx="2">
                  <c:v>利用教室多媒体设备呈现教学内容</c:v>
                </c:pt>
                <c:pt idx="3">
                  <c:v>利用课堂互动系统开展课堂互动教学</c:v>
                </c:pt>
                <c:pt idx="4">
                  <c:v>利用各类系统等组织学生开展在线学习/测试</c:v>
                </c:pt>
                <c:pt idx="5">
                  <c:v>利用互联网工具与学生交流</c:v>
                </c:pt>
                <c:pt idx="6">
                  <c:v>利用互联网工具与其他老师、校领导、学生家长交流</c:v>
                </c:pt>
              </c:strCache>
            </c:strRef>
          </c:cat>
          <c:val>
            <c:numRef>
              <c:f>Sheet1!$B$2:$B$8</c:f>
              <c:numCache>
                <c:formatCode>0.00%</c:formatCode>
                <c:ptCount val="7"/>
                <c:pt idx="0">
                  <c:v>0.58030000000000004</c:v>
                </c:pt>
                <c:pt idx="1">
                  <c:v>0.58030000000000004</c:v>
                </c:pt>
                <c:pt idx="2">
                  <c:v>0.67879999999999996</c:v>
                </c:pt>
                <c:pt idx="3">
                  <c:v>0.33160000000000001</c:v>
                </c:pt>
                <c:pt idx="4">
                  <c:v>0.14510000000000001</c:v>
                </c:pt>
                <c:pt idx="5">
                  <c:v>0.39379999999999998</c:v>
                </c:pt>
                <c:pt idx="6">
                  <c:v>0.63729999999999998</c:v>
                </c:pt>
              </c:numCache>
            </c:numRef>
          </c:val>
        </c:ser>
        <c:ser>
          <c:idx val="1"/>
          <c:order val="1"/>
          <c:tx>
            <c:strRef>
              <c:f>Sheet1!$C$1</c:f>
              <c:strCache>
                <c:ptCount val="1"/>
                <c:pt idx="0">
                  <c:v>每周1~3次</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利用OFFICE工具编写教学设计</c:v>
                </c:pt>
                <c:pt idx="1">
                  <c:v>利用数字教学资源库备课</c:v>
                </c:pt>
                <c:pt idx="2">
                  <c:v>利用教室多媒体设备呈现教学内容</c:v>
                </c:pt>
                <c:pt idx="3">
                  <c:v>利用课堂互动系统开展课堂互动教学</c:v>
                </c:pt>
                <c:pt idx="4">
                  <c:v>利用各类系统等组织学生开展在线学习/测试</c:v>
                </c:pt>
                <c:pt idx="5">
                  <c:v>利用互联网工具与学生交流</c:v>
                </c:pt>
                <c:pt idx="6">
                  <c:v>利用互联网工具与其他老师、校领导、学生家长交流</c:v>
                </c:pt>
              </c:strCache>
            </c:strRef>
          </c:cat>
          <c:val>
            <c:numRef>
              <c:f>Sheet1!$C$2:$C$8</c:f>
              <c:numCache>
                <c:formatCode>0.00%</c:formatCode>
                <c:ptCount val="7"/>
                <c:pt idx="0">
                  <c:v>0.32119999999999999</c:v>
                </c:pt>
                <c:pt idx="1">
                  <c:v>0.33160000000000001</c:v>
                </c:pt>
                <c:pt idx="2">
                  <c:v>0.2487</c:v>
                </c:pt>
                <c:pt idx="3">
                  <c:v>0.27979999999999999</c:v>
                </c:pt>
                <c:pt idx="4">
                  <c:v>0.19689999999999999</c:v>
                </c:pt>
                <c:pt idx="5">
                  <c:v>0.28499999999999998</c:v>
                </c:pt>
                <c:pt idx="6">
                  <c:v>0.29020000000000001</c:v>
                </c:pt>
              </c:numCache>
            </c:numRef>
          </c:val>
        </c:ser>
        <c:ser>
          <c:idx val="2"/>
          <c:order val="2"/>
          <c:tx>
            <c:strRef>
              <c:f>Sheet1!$D$1</c:f>
              <c:strCache>
                <c:ptCount val="1"/>
                <c:pt idx="0">
                  <c:v>每月1~3次</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利用OFFICE工具编写教学设计</c:v>
                </c:pt>
                <c:pt idx="1">
                  <c:v>利用数字教学资源库备课</c:v>
                </c:pt>
                <c:pt idx="2">
                  <c:v>利用教室多媒体设备呈现教学内容</c:v>
                </c:pt>
                <c:pt idx="3">
                  <c:v>利用课堂互动系统开展课堂互动教学</c:v>
                </c:pt>
                <c:pt idx="4">
                  <c:v>利用各类系统等组织学生开展在线学习/测试</c:v>
                </c:pt>
                <c:pt idx="5">
                  <c:v>利用互联网工具与学生交流</c:v>
                </c:pt>
                <c:pt idx="6">
                  <c:v>利用互联网工具与其他老师、校领导、学生家长交流</c:v>
                </c:pt>
              </c:strCache>
            </c:strRef>
          </c:cat>
          <c:val>
            <c:numRef>
              <c:f>Sheet1!$D$2:$D$8</c:f>
              <c:numCache>
                <c:formatCode>0.00%</c:formatCode>
                <c:ptCount val="7"/>
                <c:pt idx="0">
                  <c:v>5.7000000000000002E-2</c:v>
                </c:pt>
                <c:pt idx="1">
                  <c:v>7.7700000000000005E-2</c:v>
                </c:pt>
                <c:pt idx="2">
                  <c:v>4.6600000000000003E-2</c:v>
                </c:pt>
                <c:pt idx="3">
                  <c:v>0.17100000000000001</c:v>
                </c:pt>
                <c:pt idx="4">
                  <c:v>0.2021</c:v>
                </c:pt>
                <c:pt idx="5">
                  <c:v>0.17100000000000001</c:v>
                </c:pt>
                <c:pt idx="6">
                  <c:v>5.7000000000000002E-2</c:v>
                </c:pt>
              </c:numCache>
            </c:numRef>
          </c:val>
        </c:ser>
        <c:ser>
          <c:idx val="3"/>
          <c:order val="3"/>
          <c:tx>
            <c:strRef>
              <c:f>Sheet1!$E$1</c:f>
              <c:strCache>
                <c:ptCount val="1"/>
                <c:pt idx="0">
                  <c:v>每学期1~3次</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利用OFFICE工具编写教学设计</c:v>
                </c:pt>
                <c:pt idx="1">
                  <c:v>利用数字教学资源库备课</c:v>
                </c:pt>
                <c:pt idx="2">
                  <c:v>利用教室多媒体设备呈现教学内容</c:v>
                </c:pt>
                <c:pt idx="3">
                  <c:v>利用课堂互动系统开展课堂互动教学</c:v>
                </c:pt>
                <c:pt idx="4">
                  <c:v>利用各类系统等组织学生开展在线学习/测试</c:v>
                </c:pt>
                <c:pt idx="5">
                  <c:v>利用互联网工具与学生交流</c:v>
                </c:pt>
                <c:pt idx="6">
                  <c:v>利用互联网工具与其他老师、校领导、学生家长交流</c:v>
                </c:pt>
              </c:strCache>
            </c:strRef>
          </c:cat>
          <c:val>
            <c:numRef>
              <c:f>Sheet1!$E$2:$E$8</c:f>
              <c:numCache>
                <c:formatCode>0.00%</c:formatCode>
                <c:ptCount val="7"/>
                <c:pt idx="0">
                  <c:v>2.5899999999999999E-2</c:v>
                </c:pt>
                <c:pt idx="1">
                  <c:v>5.1999999999999998E-3</c:v>
                </c:pt>
                <c:pt idx="2">
                  <c:v>1.04E-2</c:v>
                </c:pt>
                <c:pt idx="3">
                  <c:v>9.8400000000000001E-2</c:v>
                </c:pt>
                <c:pt idx="4">
                  <c:v>0.22800000000000001</c:v>
                </c:pt>
                <c:pt idx="5">
                  <c:v>8.8099999999999998E-2</c:v>
                </c:pt>
                <c:pt idx="6">
                  <c:v>1.04E-2</c:v>
                </c:pt>
              </c:numCache>
            </c:numRef>
          </c:val>
        </c:ser>
        <c:ser>
          <c:idx val="4"/>
          <c:order val="4"/>
          <c:tx>
            <c:strRef>
              <c:f>Sheet1!$F$1</c:f>
              <c:strCache>
                <c:ptCount val="1"/>
                <c:pt idx="0">
                  <c:v>从不</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利用OFFICE工具编写教学设计</c:v>
                </c:pt>
                <c:pt idx="1">
                  <c:v>利用数字教学资源库备课</c:v>
                </c:pt>
                <c:pt idx="2">
                  <c:v>利用教室多媒体设备呈现教学内容</c:v>
                </c:pt>
                <c:pt idx="3">
                  <c:v>利用课堂互动系统开展课堂互动教学</c:v>
                </c:pt>
                <c:pt idx="4">
                  <c:v>利用各类系统等组织学生开展在线学习/测试</c:v>
                </c:pt>
                <c:pt idx="5">
                  <c:v>利用互联网工具与学生交流</c:v>
                </c:pt>
                <c:pt idx="6">
                  <c:v>利用互联网工具与其他老师、校领导、学生家长交流</c:v>
                </c:pt>
              </c:strCache>
            </c:strRef>
          </c:cat>
          <c:val>
            <c:numRef>
              <c:f>Sheet1!$F$2:$F$8</c:f>
              <c:numCache>
                <c:formatCode>0.00%</c:formatCode>
                <c:ptCount val="7"/>
                <c:pt idx="0">
                  <c:v>1.55E-2</c:v>
                </c:pt>
                <c:pt idx="1">
                  <c:v>5.1999999999999998E-3</c:v>
                </c:pt>
                <c:pt idx="2">
                  <c:v>1.55E-2</c:v>
                </c:pt>
                <c:pt idx="3">
                  <c:v>0.1192</c:v>
                </c:pt>
                <c:pt idx="4">
                  <c:v>0.22800000000000001</c:v>
                </c:pt>
                <c:pt idx="5">
                  <c:v>6.2199999999999998E-2</c:v>
                </c:pt>
                <c:pt idx="6">
                  <c:v>5.1999999999999998E-3</c:v>
                </c:pt>
              </c:numCache>
            </c:numRef>
          </c:val>
        </c:ser>
        <c:dLbls>
          <c:showLegendKey val="0"/>
          <c:showVal val="0"/>
          <c:showCatName val="0"/>
          <c:showSerName val="0"/>
          <c:showPercent val="0"/>
          <c:showBubbleSize val="0"/>
        </c:dLbls>
        <c:gapWidth val="219"/>
        <c:overlap val="-27"/>
        <c:axId val="30592000"/>
        <c:axId val="30679808"/>
      </c:barChart>
      <c:catAx>
        <c:axId val="30592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679808"/>
        <c:crosses val="autoZero"/>
        <c:auto val="1"/>
        <c:lblAlgn val="ctr"/>
        <c:lblOffset val="100"/>
        <c:noMultiLvlLbl val="0"/>
      </c:catAx>
      <c:valAx>
        <c:axId val="306798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30592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zh-CN" sz="1800" b="1" i="0" u="none" strike="noStrike" baseline="0" dirty="0" smtClean="0">
                <a:effectLst/>
              </a:rPr>
              <a:t>教师信息技术与教学整合阶段</a:t>
            </a:r>
            <a:endParaRPr lang="en-US" altLang="zh-CN" dirty="0"/>
          </a:p>
        </c:rich>
      </c:tx>
      <c:overlay val="0"/>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知晓阶段</c:v>
                </c:pt>
                <c:pt idx="1">
                  <c:v>学习阶段</c:v>
                </c:pt>
                <c:pt idx="2">
                  <c:v>明白阶段</c:v>
                </c:pt>
                <c:pt idx="3">
                  <c:v>熟悉阶段</c:v>
                </c:pt>
                <c:pt idx="4">
                  <c:v>调整阶段</c:v>
                </c:pt>
                <c:pt idx="5">
                  <c:v>应用创新阶段</c:v>
                </c:pt>
              </c:strCache>
            </c:strRef>
          </c:cat>
          <c:val>
            <c:numRef>
              <c:f>Sheet1!$B$2:$B$7</c:f>
              <c:numCache>
                <c:formatCode>0.00%</c:formatCode>
                <c:ptCount val="6"/>
                <c:pt idx="0">
                  <c:v>4.1500000000000002E-2</c:v>
                </c:pt>
                <c:pt idx="1">
                  <c:v>0.1865</c:v>
                </c:pt>
                <c:pt idx="2">
                  <c:v>0.23319999999999999</c:v>
                </c:pt>
                <c:pt idx="3">
                  <c:v>0.27460000000000001</c:v>
                </c:pt>
                <c:pt idx="4">
                  <c:v>0.15029999999999999</c:v>
                </c:pt>
                <c:pt idx="5">
                  <c:v>0.114</c:v>
                </c:pt>
              </c:numCache>
            </c:numRef>
          </c:val>
        </c:ser>
        <c:dLbls>
          <c:showLegendKey val="0"/>
          <c:showVal val="0"/>
          <c:showCatName val="0"/>
          <c:showSerName val="0"/>
          <c:showPercent val="0"/>
          <c:showBubbleSize val="0"/>
        </c:dLbls>
        <c:gapWidth val="219"/>
        <c:overlap val="-27"/>
        <c:axId val="29562368"/>
        <c:axId val="29563904"/>
      </c:barChart>
      <c:catAx>
        <c:axId val="2956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563904"/>
        <c:crosses val="autoZero"/>
        <c:auto val="1"/>
        <c:lblAlgn val="ctr"/>
        <c:lblOffset val="100"/>
        <c:noMultiLvlLbl val="0"/>
      </c:catAx>
      <c:valAx>
        <c:axId val="2956390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295623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zh-CN" sz="1800" b="1" i="0" u="none" strike="noStrike" baseline="0" dirty="0" smtClean="0">
                <a:effectLst/>
              </a:rPr>
              <a:t>教师课堂教学中整合技术的障碍及困惑</a:t>
            </a:r>
            <a:endParaRPr lang="zh-CN" altLang="en-US" dirty="0"/>
          </a:p>
        </c:rich>
      </c:tx>
      <c:overlay val="0"/>
    </c:title>
    <c:autoTitleDeleted val="0"/>
    <c:plotArea>
      <c:layout/>
      <c:barChart>
        <c:barDir val="col"/>
        <c:grouping val="clustered"/>
        <c:varyColors val="0"/>
        <c:ser>
          <c:idx val="0"/>
          <c:order val="0"/>
          <c:tx>
            <c:strRef>
              <c:f>Sheet1!$B$1</c:f>
              <c:strCache>
                <c:ptCount val="1"/>
                <c:pt idx="0">
                  <c:v>百分比</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缺乏技术环境支持</c:v>
                </c:pt>
                <c:pt idx="1">
                  <c:v>缺乏可利用的优质教学资源</c:v>
                </c:pt>
                <c:pt idx="2">
                  <c:v>缺少技术与课程整合的方法指导</c:v>
                </c:pt>
                <c:pt idx="3">
                  <c:v>缺乏技术与课程整合的管理支持</c:v>
                </c:pt>
                <c:pt idx="4">
                  <c:v>缺乏足够的信息技术技能培训</c:v>
                </c:pt>
                <c:pt idx="5">
                  <c:v>学生难以适应在教学中应用信息技术</c:v>
                </c:pt>
                <c:pt idx="6">
                  <c:v>学生信息技术技能太低</c:v>
                </c:pt>
                <c:pt idx="7">
                  <c:v>教师缺少足够的信息技术技能</c:v>
                </c:pt>
                <c:pt idx="8">
                  <c:v>教师没有足够的设计和准备时间</c:v>
                </c:pt>
                <c:pt idx="9">
                  <c:v>应用的效果不好，挫伤教师积极性</c:v>
                </c:pt>
              </c:strCache>
            </c:strRef>
          </c:cat>
          <c:val>
            <c:numRef>
              <c:f>Sheet1!$B$2:$B$11</c:f>
              <c:numCache>
                <c:formatCode>0.00%</c:formatCode>
                <c:ptCount val="10"/>
                <c:pt idx="0">
                  <c:v>0.128</c:v>
                </c:pt>
                <c:pt idx="1">
                  <c:v>0.14499999999999999</c:v>
                </c:pt>
                <c:pt idx="2">
                  <c:v>0.13500000000000001</c:v>
                </c:pt>
                <c:pt idx="3">
                  <c:v>9.7000000000000003E-2</c:v>
                </c:pt>
                <c:pt idx="4">
                  <c:v>0.10299999999999999</c:v>
                </c:pt>
                <c:pt idx="5">
                  <c:v>3.5000000000000003E-2</c:v>
                </c:pt>
                <c:pt idx="6">
                  <c:v>5.7000000000000002E-2</c:v>
                </c:pt>
                <c:pt idx="7">
                  <c:v>8.8999999999999996E-2</c:v>
                </c:pt>
                <c:pt idx="8">
                  <c:v>0.155</c:v>
                </c:pt>
                <c:pt idx="9">
                  <c:v>4.3999999999999997E-2</c:v>
                </c:pt>
              </c:numCache>
            </c:numRef>
          </c:val>
        </c:ser>
        <c:dLbls>
          <c:showLegendKey val="0"/>
          <c:showVal val="0"/>
          <c:showCatName val="0"/>
          <c:showSerName val="0"/>
          <c:showPercent val="0"/>
          <c:showBubbleSize val="0"/>
        </c:dLbls>
        <c:gapWidth val="219"/>
        <c:overlap val="-27"/>
        <c:axId val="107028864"/>
        <c:axId val="107030400"/>
      </c:barChart>
      <c:catAx>
        <c:axId val="107028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030400"/>
        <c:crosses val="autoZero"/>
        <c:auto val="1"/>
        <c:lblAlgn val="ctr"/>
        <c:lblOffset val="100"/>
        <c:noMultiLvlLbl val="0"/>
      </c:catAx>
      <c:valAx>
        <c:axId val="1070304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702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zh-CN" altLang="zh-CN" sz="1400" b="1" i="0" u="none" strike="noStrike" baseline="0" dirty="0" smtClean="0">
                <a:effectLst/>
              </a:rPr>
              <a:t>课堂教学视频年段分布</a:t>
            </a:r>
            <a:endParaRPr lang="zh-CN" altLang="en-US" sz="1400" dirty="0"/>
          </a:p>
        </c:rich>
      </c:tx>
      <c:overlay val="0"/>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Sheet2!$O$4:$O$7</c:f>
              <c:strCache>
                <c:ptCount val="4"/>
                <c:pt idx="0">
                  <c:v>小学低年段</c:v>
                </c:pt>
                <c:pt idx="1">
                  <c:v>小学中年段</c:v>
                </c:pt>
                <c:pt idx="2">
                  <c:v>小学高年段</c:v>
                </c:pt>
                <c:pt idx="3">
                  <c:v>初中</c:v>
                </c:pt>
              </c:strCache>
            </c:strRef>
          </c:cat>
          <c:val>
            <c:numRef>
              <c:f>Sheet2!$P$4:$P$7</c:f>
              <c:numCache>
                <c:formatCode>General</c:formatCode>
                <c:ptCount val="4"/>
                <c:pt idx="0">
                  <c:v>7</c:v>
                </c:pt>
                <c:pt idx="1">
                  <c:v>15</c:v>
                </c:pt>
                <c:pt idx="2">
                  <c:v>9</c:v>
                </c:pt>
                <c:pt idx="3">
                  <c:v>4</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zh-CN" altLang="zh-CN" sz="1400" b="1" i="0" u="none" strike="noStrike" baseline="0" dirty="0" smtClean="0">
                <a:effectLst/>
              </a:rPr>
              <a:t>课堂教学视频学科分布</a:t>
            </a:r>
            <a:endParaRPr lang="zh-CN" altLang="en-US" sz="1400" dirty="0"/>
          </a:p>
        </c:rich>
      </c:tx>
      <c:overlay val="0"/>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Pt>
            <c:idx val="5"/>
            <c:bubble3D val="0"/>
            <c:spPr>
              <a:solidFill>
                <a:schemeClr val="accent6"/>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Sheet2!$E$2:$E$7</c:f>
              <c:strCache>
                <c:ptCount val="6"/>
                <c:pt idx="0">
                  <c:v>语文</c:v>
                </c:pt>
                <c:pt idx="1">
                  <c:v>数学</c:v>
                </c:pt>
                <c:pt idx="2">
                  <c:v>英语</c:v>
                </c:pt>
                <c:pt idx="3">
                  <c:v>自然</c:v>
                </c:pt>
                <c:pt idx="4">
                  <c:v>科学</c:v>
                </c:pt>
                <c:pt idx="5">
                  <c:v>物理</c:v>
                </c:pt>
              </c:strCache>
            </c:strRef>
          </c:cat>
          <c:val>
            <c:numRef>
              <c:f>Sheet2!$F$2:$F$7</c:f>
              <c:numCache>
                <c:formatCode>General</c:formatCode>
                <c:ptCount val="6"/>
                <c:pt idx="0">
                  <c:v>4</c:v>
                </c:pt>
                <c:pt idx="1">
                  <c:v>16</c:v>
                </c:pt>
                <c:pt idx="2">
                  <c:v>11</c:v>
                </c:pt>
                <c:pt idx="3">
                  <c:v>1</c:v>
                </c:pt>
                <c:pt idx="4">
                  <c:v>1</c:v>
                </c:pt>
                <c:pt idx="5">
                  <c:v>1</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zh-CN" altLang="zh-CN" sz="1400" b="1" i="0" u="none" strike="noStrike" baseline="0" dirty="0" smtClean="0">
                <a:effectLst/>
              </a:rPr>
              <a:t>课堂教学视频涉及的课堂信息化教学环境类型</a:t>
            </a:r>
            <a:endParaRPr lang="zh-CN" altLang="en-US" sz="1400" dirty="0"/>
          </a:p>
        </c:rich>
      </c:tx>
      <c:overlay val="0"/>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Sheet2!$D$39:$D$41</c:f>
              <c:strCache>
                <c:ptCount val="3"/>
                <c:pt idx="0">
                  <c:v>多媒体教室</c:v>
                </c:pt>
                <c:pt idx="1">
                  <c:v>网络教室</c:v>
                </c:pt>
                <c:pt idx="2">
                  <c:v>移动网络教室</c:v>
                </c:pt>
              </c:strCache>
            </c:strRef>
          </c:cat>
          <c:val>
            <c:numRef>
              <c:f>Sheet2!$E$39:$E$41</c:f>
              <c:numCache>
                <c:formatCode>General</c:formatCode>
                <c:ptCount val="3"/>
                <c:pt idx="0">
                  <c:v>17</c:v>
                </c:pt>
                <c:pt idx="1">
                  <c:v>3</c:v>
                </c:pt>
                <c:pt idx="2">
                  <c:v>15</c:v>
                </c:pt>
              </c:numCache>
            </c:numRef>
          </c:val>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zh-CN" altLang="en-US" sz="1400" dirty="0" smtClean="0"/>
              <a:t>利用信息技术开展教学管理的态度</a:t>
            </a:r>
            <a:endParaRPr lang="zh-CN" altLang="en-US" sz="1400" dirty="0"/>
          </a:p>
        </c:rich>
      </c:tx>
      <c:overlay val="0"/>
    </c:title>
    <c:autoTitleDeleted val="0"/>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非常赞同</c:v>
                </c:pt>
                <c:pt idx="1">
                  <c:v>比较赞同</c:v>
                </c:pt>
                <c:pt idx="2">
                  <c:v>不确定</c:v>
                </c:pt>
                <c:pt idx="3">
                  <c:v>比较反对</c:v>
                </c:pt>
                <c:pt idx="4">
                  <c:v>非常反对</c:v>
                </c:pt>
              </c:strCache>
            </c:strRef>
          </c:cat>
          <c:val>
            <c:numRef>
              <c:f>Sheet1!$B$2:$B$6</c:f>
              <c:numCache>
                <c:formatCode>0.00%</c:formatCode>
                <c:ptCount val="5"/>
                <c:pt idx="0">
                  <c:v>0.4819</c:v>
                </c:pt>
                <c:pt idx="1">
                  <c:v>0.39379999999999998</c:v>
                </c:pt>
                <c:pt idx="2">
                  <c:v>9.8400000000000001E-2</c:v>
                </c:pt>
                <c:pt idx="3">
                  <c:v>2.5899999999999999E-2</c:v>
                </c:pt>
                <c:pt idx="4">
                  <c:v>0</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zh-CN" altLang="en-US" sz="1400" dirty="0" smtClean="0"/>
              <a:t>师生交流应用频率</a:t>
            </a:r>
            <a:endParaRPr lang="zh-CN" altLang="en-US" sz="1400" dirty="0"/>
          </a:p>
        </c:rich>
      </c:tx>
      <c:overlay val="0"/>
    </c:title>
    <c:autoTitleDeleted val="0"/>
    <c:plotArea>
      <c:layout/>
      <c:pieChart>
        <c:varyColors val="1"/>
        <c:ser>
          <c:idx val="0"/>
          <c:order val="0"/>
          <c:tx>
            <c:strRef>
              <c:f>Sheet1!$B$1</c:f>
              <c:strCache>
                <c:ptCount val="1"/>
                <c:pt idx="0">
                  <c:v>销售额</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Sheet1!$A$2:$A$6</c:f>
              <c:strCache>
                <c:ptCount val="5"/>
                <c:pt idx="0">
                  <c:v>几乎每天</c:v>
                </c:pt>
                <c:pt idx="1">
                  <c:v>每周1-3次</c:v>
                </c:pt>
                <c:pt idx="2">
                  <c:v>每月1-3次</c:v>
                </c:pt>
                <c:pt idx="3">
                  <c:v>每学期1-3次</c:v>
                </c:pt>
                <c:pt idx="4">
                  <c:v>从不</c:v>
                </c:pt>
              </c:strCache>
            </c:strRef>
          </c:cat>
          <c:val>
            <c:numRef>
              <c:f>Sheet1!$B$2:$B$6</c:f>
              <c:numCache>
                <c:formatCode>0.00%</c:formatCode>
                <c:ptCount val="5"/>
                <c:pt idx="0">
                  <c:v>0.39379999999999998</c:v>
                </c:pt>
                <c:pt idx="1">
                  <c:v>0.28499999999999998</c:v>
                </c:pt>
                <c:pt idx="2">
                  <c:v>0.17100000000000001</c:v>
                </c:pt>
                <c:pt idx="3">
                  <c:v>8.8099999999999998E-2</c:v>
                </c:pt>
                <c:pt idx="4">
                  <c:v>6.2199999999999998E-2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zh-CN" altLang="zh-CN" sz="1600" b="1" i="0" u="none" strike="noStrike" baseline="0" dirty="0" smtClean="0">
                <a:effectLst/>
              </a:rPr>
              <a:t>利用信息技术开展校园文化建设的形式</a:t>
            </a:r>
            <a:endParaRPr lang="zh-CN" altLang="en-US" sz="1600" dirty="0"/>
          </a:p>
        </c:rich>
      </c:tx>
      <c:overlay val="0"/>
    </c:title>
    <c:autoTitleDeleted val="0"/>
    <c:plotArea>
      <c:layout/>
      <c:barChart>
        <c:barDir val="col"/>
        <c:grouping val="clustered"/>
        <c:varyColors val="0"/>
        <c:ser>
          <c:idx val="0"/>
          <c:order val="0"/>
          <c:tx>
            <c:strRef>
              <c:f>Sheet1!$B$1</c:f>
              <c:strCache>
                <c:ptCount val="1"/>
                <c:pt idx="0">
                  <c:v>各项应用比例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电子阅读走廊</c:v>
                </c:pt>
                <c:pt idx="1">
                  <c:v>校门口大型电子屏幕</c:v>
                </c:pt>
                <c:pt idx="2">
                  <c:v>学校网站</c:v>
                </c:pt>
                <c:pt idx="3">
                  <c:v>微信群（订阅号）或QQ群等社交软件</c:v>
                </c:pt>
                <c:pt idx="4">
                  <c:v>其它</c:v>
                </c:pt>
              </c:strCache>
            </c:strRef>
          </c:cat>
          <c:val>
            <c:numRef>
              <c:f>Sheet1!$B$2:$B$6</c:f>
              <c:numCache>
                <c:formatCode>0.00%</c:formatCode>
                <c:ptCount val="5"/>
                <c:pt idx="0">
                  <c:v>0.16666666666666663</c:v>
                </c:pt>
                <c:pt idx="1">
                  <c:v>0.7777777777777779</c:v>
                </c:pt>
                <c:pt idx="2">
                  <c:v>1</c:v>
                </c:pt>
                <c:pt idx="3">
                  <c:v>0.5</c:v>
                </c:pt>
                <c:pt idx="4">
                  <c:v>0.1111111111111111</c:v>
                </c:pt>
              </c:numCache>
            </c:numRef>
          </c:val>
        </c:ser>
        <c:dLbls>
          <c:dLblPos val="outEnd"/>
          <c:showLegendKey val="0"/>
          <c:showVal val="1"/>
          <c:showCatName val="0"/>
          <c:showSerName val="0"/>
          <c:showPercent val="0"/>
          <c:showBubbleSize val="0"/>
        </c:dLbls>
        <c:gapWidth val="219"/>
        <c:overlap val="-27"/>
        <c:axId val="111401600"/>
        <c:axId val="111404544"/>
      </c:barChart>
      <c:catAx>
        <c:axId val="111401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1404544"/>
        <c:crosses val="autoZero"/>
        <c:auto val="1"/>
        <c:lblAlgn val="ctr"/>
        <c:lblOffset val="100"/>
        <c:noMultiLvlLbl val="0"/>
      </c:catAx>
      <c:valAx>
        <c:axId val="11140454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114016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col"/>
        <c:grouping val="clustered"/>
        <c:varyColors val="0"/>
        <c:ser>
          <c:idx val="0"/>
          <c:order val="0"/>
          <c:tx>
            <c:strRef>
              <c:f>专用教室配置!$A$22</c:f>
              <c:strCache>
                <c:ptCount val="1"/>
                <c:pt idx="0">
                  <c:v>专用教室配置情况</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专用教室配置!$B$1:$J$1</c:f>
              <c:strCache>
                <c:ptCount val="9"/>
                <c:pt idx="0">
                  <c:v>电脑机房</c:v>
                </c:pt>
                <c:pt idx="1">
                  <c:v>语音教室</c:v>
                </c:pt>
                <c:pt idx="2">
                  <c:v>多功能教室</c:v>
                </c:pt>
                <c:pt idx="3">
                  <c:v>理科实验室</c:v>
                </c:pt>
                <c:pt idx="4">
                  <c:v>电子阅览室</c:v>
                </c:pt>
                <c:pt idx="5">
                  <c:v>电子备课室</c:v>
                </c:pt>
                <c:pt idx="6">
                  <c:v>数字资料制作室</c:v>
                </c:pt>
                <c:pt idx="7">
                  <c:v>录播室</c:v>
                </c:pt>
                <c:pt idx="8">
                  <c:v>其它</c:v>
                </c:pt>
              </c:strCache>
            </c:strRef>
          </c:cat>
          <c:val>
            <c:numRef>
              <c:f>专用教室配置!$B$22:$J$22</c:f>
              <c:numCache>
                <c:formatCode>0%</c:formatCode>
                <c:ptCount val="9"/>
                <c:pt idx="0">
                  <c:v>0.94444444444444442</c:v>
                </c:pt>
                <c:pt idx="1">
                  <c:v>0.27777777777777779</c:v>
                </c:pt>
                <c:pt idx="2">
                  <c:v>0.94444444444444442</c:v>
                </c:pt>
                <c:pt idx="3">
                  <c:v>0.5</c:v>
                </c:pt>
                <c:pt idx="4">
                  <c:v>0.44444444444444442</c:v>
                </c:pt>
                <c:pt idx="5">
                  <c:v>0.33333333333333331</c:v>
                </c:pt>
                <c:pt idx="6">
                  <c:v>0.27777777777777779</c:v>
                </c:pt>
                <c:pt idx="7">
                  <c:v>0.66666666666666663</c:v>
                </c:pt>
                <c:pt idx="8">
                  <c:v>0.22222222222222221</c:v>
                </c:pt>
              </c:numCache>
            </c:numRef>
          </c:val>
        </c:ser>
        <c:dLbls>
          <c:dLblPos val="outEnd"/>
          <c:showLegendKey val="0"/>
          <c:showVal val="1"/>
          <c:showCatName val="0"/>
          <c:showSerName val="0"/>
          <c:showPercent val="0"/>
          <c:showBubbleSize val="0"/>
        </c:dLbls>
        <c:gapWidth val="219"/>
        <c:overlap val="-27"/>
        <c:axId val="91574272"/>
        <c:axId val="91592576"/>
      </c:barChart>
      <c:catAx>
        <c:axId val="9157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592576"/>
        <c:crosses val="autoZero"/>
        <c:auto val="1"/>
        <c:lblAlgn val="ctr"/>
        <c:lblOffset val="100"/>
        <c:noMultiLvlLbl val="0"/>
      </c:catAx>
      <c:valAx>
        <c:axId val="91592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5742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zh-CN" sz="1800" b="1" i="0" u="none" strike="noStrike" baseline="0" dirty="0" smtClean="0">
                <a:effectLst/>
              </a:rPr>
              <a:t>利用信息技术开展家校联系情况</a:t>
            </a:r>
            <a:endParaRPr lang="zh-CN" altLang="en-US" dirty="0"/>
          </a:p>
        </c:rich>
      </c:tx>
      <c:overlay val="0"/>
    </c:title>
    <c:autoTitleDeleted val="0"/>
    <c:plotArea>
      <c:layout/>
      <c:barChart>
        <c:barDir val="col"/>
        <c:grouping val="clustered"/>
        <c:varyColors val="0"/>
        <c:ser>
          <c:idx val="0"/>
          <c:order val="0"/>
          <c:tx>
            <c:strRef>
              <c:f>Sheet1!$B$1</c:f>
              <c:strCache>
                <c:ptCount val="1"/>
                <c:pt idx="0">
                  <c:v>各项方式比例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直接见面</c:v>
                </c:pt>
                <c:pt idx="1">
                  <c:v>电话或短信</c:v>
                </c:pt>
                <c:pt idx="2">
                  <c:v>通讯群组（如QQ群，微信圈）</c:v>
                </c:pt>
                <c:pt idx="3">
                  <c:v>电子邮件</c:v>
                </c:pt>
                <c:pt idx="4">
                  <c:v>家校联系信息系统或平台</c:v>
                </c:pt>
                <c:pt idx="5">
                  <c:v>其它</c:v>
                </c:pt>
              </c:strCache>
            </c:strRef>
          </c:cat>
          <c:val>
            <c:numRef>
              <c:f>Sheet1!$B$2:$B$7</c:f>
              <c:numCache>
                <c:formatCode>0.00%</c:formatCode>
                <c:ptCount val="6"/>
                <c:pt idx="0">
                  <c:v>0.94444444444444442</c:v>
                </c:pt>
                <c:pt idx="1">
                  <c:v>1</c:v>
                </c:pt>
                <c:pt idx="2">
                  <c:v>0.94444444444444442</c:v>
                </c:pt>
                <c:pt idx="3">
                  <c:v>0.5</c:v>
                </c:pt>
                <c:pt idx="4">
                  <c:v>0.83333333333333348</c:v>
                </c:pt>
                <c:pt idx="5">
                  <c:v>0</c:v>
                </c:pt>
              </c:numCache>
            </c:numRef>
          </c:val>
        </c:ser>
        <c:dLbls>
          <c:dLblPos val="outEnd"/>
          <c:showLegendKey val="0"/>
          <c:showVal val="1"/>
          <c:showCatName val="0"/>
          <c:showSerName val="0"/>
          <c:showPercent val="0"/>
          <c:showBubbleSize val="0"/>
        </c:dLbls>
        <c:gapWidth val="219"/>
        <c:overlap val="-27"/>
        <c:axId val="108156800"/>
        <c:axId val="108176128"/>
      </c:barChart>
      <c:catAx>
        <c:axId val="108156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8176128"/>
        <c:crosses val="autoZero"/>
        <c:auto val="1"/>
        <c:lblAlgn val="ctr"/>
        <c:lblOffset val="100"/>
        <c:noMultiLvlLbl val="0"/>
      </c:catAx>
      <c:valAx>
        <c:axId val="108176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8156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培训形式</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Sheet1!$A$1:$E$194</c:f>
              <c:strCache>
                <c:ptCount val="5"/>
                <c:pt idx="0">
                  <c:v>未接受过有关信息技术技能的培训</c:v>
                </c:pt>
                <c:pt idx="1">
                  <c:v>学校自行组织的培训</c:v>
                </c:pt>
                <c:pt idx="2">
                  <c:v>市/区/县/镇组织的教师培训</c:v>
                </c:pt>
                <c:pt idx="3">
                  <c:v>国家中小学教师教育技术能力标准培训</c:v>
                </c:pt>
                <c:pt idx="4">
                  <c:v>其它</c:v>
                </c:pt>
              </c:strCache>
              <c:extLst/>
            </c:strRef>
          </c:cat>
          <c:val>
            <c:numRef>
              <c:f>Sheet1!$A$195:$E$195</c:f>
              <c:numCache>
                <c:formatCode>0.00%</c:formatCode>
                <c:ptCount val="5"/>
                <c:pt idx="0">
                  <c:v>4.1500000000000002E-2</c:v>
                </c:pt>
                <c:pt idx="1">
                  <c:v>0.91190000000000004</c:v>
                </c:pt>
                <c:pt idx="2">
                  <c:v>0.65280000000000005</c:v>
                </c:pt>
                <c:pt idx="3">
                  <c:v>0.33679999999999999</c:v>
                </c:pt>
                <c:pt idx="4">
                  <c:v>2.5899999999999999E-2</c:v>
                </c:pt>
              </c:numCache>
            </c:numRef>
          </c:val>
        </c:ser>
        <c:dLbls>
          <c:showLegendKey val="0"/>
          <c:showVal val="0"/>
          <c:showCatName val="0"/>
          <c:showSerName val="0"/>
          <c:showPercent val="0"/>
          <c:showBubbleSize val="0"/>
        </c:dLbls>
        <c:gapWidth val="182"/>
        <c:axId val="102801408"/>
        <c:axId val="102802944"/>
      </c:barChart>
      <c:catAx>
        <c:axId val="1028014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2802944"/>
        <c:crosses val="autoZero"/>
        <c:auto val="1"/>
        <c:lblAlgn val="ctr"/>
        <c:lblOffset val="100"/>
        <c:noMultiLvlLbl val="0"/>
      </c:catAx>
      <c:valAx>
        <c:axId val="10280294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10280140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培训时长</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Sheet1!$A$199:$E$199</c:f>
              <c:strCache>
                <c:ptCount val="5"/>
                <c:pt idx="0">
                  <c:v>0-5学时</c:v>
                </c:pt>
                <c:pt idx="1">
                  <c:v>6-10学时</c:v>
                </c:pt>
                <c:pt idx="2">
                  <c:v>11-15学时</c:v>
                </c:pt>
                <c:pt idx="3">
                  <c:v>16-20学时</c:v>
                </c:pt>
                <c:pt idx="4">
                  <c:v>超过20学时</c:v>
                </c:pt>
              </c:strCache>
            </c:strRef>
          </c:cat>
          <c:val>
            <c:numRef>
              <c:f>Sheet1!$A$200:$E$200</c:f>
              <c:numCache>
                <c:formatCode>0.00%</c:formatCode>
                <c:ptCount val="5"/>
                <c:pt idx="0">
                  <c:v>0.1192</c:v>
                </c:pt>
                <c:pt idx="1">
                  <c:v>0.2021</c:v>
                </c:pt>
                <c:pt idx="2">
                  <c:v>0.14510000000000001</c:v>
                </c:pt>
                <c:pt idx="3">
                  <c:v>0.10879999999999999</c:v>
                </c:pt>
                <c:pt idx="4">
                  <c:v>0.4249</c:v>
                </c:pt>
              </c:numCache>
            </c:numRef>
          </c:val>
        </c:ser>
        <c:dLbls>
          <c:dLblPos val="outEnd"/>
          <c:showLegendKey val="0"/>
          <c:showVal val="1"/>
          <c:showCatName val="0"/>
          <c:showSerName val="0"/>
          <c:showPercent val="0"/>
          <c:showBubbleSize val="0"/>
        </c:dLbls>
        <c:gapWidth val="182"/>
        <c:axId val="92086656"/>
        <c:axId val="92089344"/>
      </c:barChart>
      <c:catAx>
        <c:axId val="920866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89344"/>
        <c:crosses val="autoZero"/>
        <c:auto val="1"/>
        <c:lblAlgn val="ctr"/>
        <c:lblOffset val="100"/>
        <c:noMultiLvlLbl val="0"/>
      </c:catAx>
      <c:valAx>
        <c:axId val="9208934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8665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培训内容</a:t>
            </a:r>
          </a:p>
        </c:rich>
      </c:tx>
      <c:overlay val="0"/>
      <c:spPr>
        <a:noFill/>
        <a:ln>
          <a:noFill/>
        </a:ln>
        <a:effectLst/>
      </c:spPr>
    </c:title>
    <c:autoTitleDeleted val="0"/>
    <c:plotArea>
      <c:layout/>
      <c:barChart>
        <c:barDir val="col"/>
        <c:grouping val="clustered"/>
        <c:varyColors val="0"/>
        <c:ser>
          <c:idx val="0"/>
          <c:order val="0"/>
          <c:tx>
            <c:strRef>
              <c:f>Sheet1!$B$98</c:f>
              <c:strCache>
                <c:ptCount val="1"/>
                <c:pt idx="0">
                  <c:v>比例</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Sheet1!$A$99:$A$104</c:f>
              <c:strCache>
                <c:ptCount val="6"/>
                <c:pt idx="0">
                  <c:v>信息技术基本操作</c:v>
                </c:pt>
                <c:pt idx="1">
                  <c:v>课件等教学资源的设计与开发</c:v>
                </c:pt>
                <c:pt idx="2">
                  <c:v>教学软件、学科教学工具使用</c:v>
                </c:pt>
                <c:pt idx="3">
                  <c:v>信息化教学设计</c:v>
                </c:pt>
                <c:pt idx="4">
                  <c:v>信息化教学案例分析</c:v>
                </c:pt>
                <c:pt idx="5">
                  <c:v>其他</c:v>
                </c:pt>
              </c:strCache>
            </c:strRef>
          </c:cat>
          <c:val>
            <c:numRef>
              <c:f>Sheet1!$B$99:$B$104</c:f>
              <c:numCache>
                <c:formatCode>0.00%</c:formatCode>
                <c:ptCount val="6"/>
                <c:pt idx="0">
                  <c:v>0.27500000000000002</c:v>
                </c:pt>
                <c:pt idx="1">
                  <c:v>0.20499999999999999</c:v>
                </c:pt>
                <c:pt idx="2">
                  <c:v>0.224</c:v>
                </c:pt>
                <c:pt idx="3">
                  <c:v>0.21</c:v>
                </c:pt>
                <c:pt idx="4">
                  <c:v>0.17799999999999999</c:v>
                </c:pt>
                <c:pt idx="5">
                  <c:v>9.4E-2</c:v>
                </c:pt>
              </c:numCache>
            </c:numRef>
          </c:val>
        </c:ser>
        <c:dLbls>
          <c:dLblPos val="outEnd"/>
          <c:showLegendKey val="0"/>
          <c:showVal val="1"/>
          <c:showCatName val="0"/>
          <c:showSerName val="0"/>
          <c:showPercent val="0"/>
          <c:showBubbleSize val="0"/>
        </c:dLbls>
        <c:gapWidth val="219"/>
        <c:overlap val="-27"/>
        <c:axId val="92112768"/>
        <c:axId val="92140288"/>
      </c:barChart>
      <c:catAx>
        <c:axId val="92112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140288"/>
        <c:crosses val="autoZero"/>
        <c:auto val="1"/>
        <c:lblAlgn val="ctr"/>
        <c:lblOffset val="100"/>
        <c:noMultiLvlLbl val="0"/>
      </c:catAx>
      <c:valAx>
        <c:axId val="92140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11276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zh-CN"/>
              <a:t>教育管理支持系统覆盖率</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vert="horz"/>
              <a:lstStyle/>
              <a:p>
                <a:pPr>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平台软件!$M$1:$S$1</c:f>
              <c:strCache>
                <c:ptCount val="7"/>
                <c:pt idx="0">
                  <c:v>其它</c:v>
                </c:pt>
                <c:pt idx="1">
                  <c:v>教学教务管理系统</c:v>
                </c:pt>
                <c:pt idx="2">
                  <c:v>学生学籍管理系统</c:v>
                </c:pt>
                <c:pt idx="3">
                  <c:v>学生成长电子档案系统</c:v>
                </c:pt>
                <c:pt idx="4">
                  <c:v>安全监控系统</c:v>
                </c:pt>
                <c:pt idx="5">
                  <c:v>一卡通系统（如具备门禁、考勤、图书借阅、校内消费等功能）)</c:v>
                </c:pt>
                <c:pt idx="6">
                  <c:v>家校互动系统（如校讯通、家校通短信发送系统等）)</c:v>
                </c:pt>
              </c:strCache>
            </c:strRef>
          </c:cat>
          <c:val>
            <c:numRef>
              <c:f>平台软件!$M$22:$S$22</c:f>
              <c:numCache>
                <c:formatCode>0.0%</c:formatCode>
                <c:ptCount val="7"/>
                <c:pt idx="0">
                  <c:v>0</c:v>
                </c:pt>
                <c:pt idx="1">
                  <c:v>0.83333333333333337</c:v>
                </c:pt>
                <c:pt idx="2">
                  <c:v>0.94444444444444442</c:v>
                </c:pt>
                <c:pt idx="3">
                  <c:v>0.77777777777777779</c:v>
                </c:pt>
                <c:pt idx="4">
                  <c:v>0.83333333333333337</c:v>
                </c:pt>
                <c:pt idx="5">
                  <c:v>0.22222222222222221</c:v>
                </c:pt>
                <c:pt idx="6">
                  <c:v>0.88888888888888884</c:v>
                </c:pt>
              </c:numCache>
            </c:numRef>
          </c:val>
        </c:ser>
        <c:dLbls>
          <c:dLblPos val="outEnd"/>
          <c:showLegendKey val="0"/>
          <c:showVal val="1"/>
          <c:showCatName val="0"/>
          <c:showSerName val="0"/>
          <c:showPercent val="0"/>
          <c:showBubbleSize val="0"/>
        </c:dLbls>
        <c:gapWidth val="182"/>
        <c:axId val="91608960"/>
        <c:axId val="92021504"/>
      </c:barChart>
      <c:catAx>
        <c:axId val="91608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zh-CN"/>
          </a:p>
        </c:txPr>
        <c:crossAx val="92021504"/>
        <c:crosses val="autoZero"/>
        <c:auto val="1"/>
        <c:lblAlgn val="ctr"/>
        <c:lblOffset val="100"/>
        <c:noMultiLvlLbl val="0"/>
      </c:catAx>
      <c:valAx>
        <c:axId val="92021504"/>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vert="horz"/>
          <a:lstStyle/>
          <a:p>
            <a:pPr>
              <a:defRPr/>
            </a:pPr>
            <a:endParaRPr lang="zh-CN"/>
          </a:p>
        </c:txPr>
        <c:crossAx val="9160896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ltLang="en-US"/>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教育信息浏览服务系统覆盖率</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平台软件!$B$1:$K$1</c:f>
              <c:strCache>
                <c:ptCount val="10"/>
                <c:pt idx="0">
                  <c:v>其它</c:v>
                </c:pt>
                <c:pt idx="1">
                  <c:v>网上课程学习系统</c:v>
                </c:pt>
                <c:pt idx="2">
                  <c:v>视频点播系统</c:v>
                </c:pt>
                <c:pt idx="3">
                  <c:v>在线考试系统</c:v>
                </c:pt>
                <c:pt idx="4">
                  <c:v>在线答疑系统</c:v>
                </c:pt>
                <c:pt idx="5">
                  <c:v>在线讨论社区</c:v>
                </c:pt>
                <c:pt idx="6">
                  <c:v>教育资料上传下载系统</c:v>
                </c:pt>
                <c:pt idx="7">
                  <c:v>电子图书馆阅览系统</c:v>
                </c:pt>
                <c:pt idx="8">
                  <c:v>电子邮件服务系统</c:v>
                </c:pt>
                <c:pt idx="9">
                  <c:v>行政后勤管理系统</c:v>
                </c:pt>
              </c:strCache>
            </c:strRef>
          </c:cat>
          <c:val>
            <c:numRef>
              <c:f>平台软件!$B$22:$K$22</c:f>
              <c:numCache>
                <c:formatCode>0.0%</c:formatCode>
                <c:ptCount val="10"/>
                <c:pt idx="0">
                  <c:v>5.5555555555555552E-2</c:v>
                </c:pt>
                <c:pt idx="1">
                  <c:v>0.61111111111111116</c:v>
                </c:pt>
                <c:pt idx="2">
                  <c:v>0.3888888888888889</c:v>
                </c:pt>
                <c:pt idx="3">
                  <c:v>0.33333333333333331</c:v>
                </c:pt>
                <c:pt idx="4">
                  <c:v>0.27777777777777779</c:v>
                </c:pt>
                <c:pt idx="5">
                  <c:v>0.5</c:v>
                </c:pt>
                <c:pt idx="6">
                  <c:v>0.77777777777777779</c:v>
                </c:pt>
                <c:pt idx="7">
                  <c:v>0.55555555555555558</c:v>
                </c:pt>
                <c:pt idx="8">
                  <c:v>0.22222222222222221</c:v>
                </c:pt>
                <c:pt idx="9">
                  <c:v>0.72222222222222221</c:v>
                </c:pt>
              </c:numCache>
            </c:numRef>
          </c:val>
        </c:ser>
        <c:dLbls>
          <c:dLblPos val="outEnd"/>
          <c:showLegendKey val="0"/>
          <c:showVal val="1"/>
          <c:showCatName val="0"/>
          <c:showSerName val="0"/>
          <c:showPercent val="0"/>
          <c:showBubbleSize val="0"/>
        </c:dLbls>
        <c:gapWidth val="182"/>
        <c:axId val="92044672"/>
        <c:axId val="92076288"/>
      </c:barChart>
      <c:catAx>
        <c:axId val="92044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76288"/>
        <c:crosses val="autoZero"/>
        <c:auto val="1"/>
        <c:lblAlgn val="ctr"/>
        <c:lblOffset val="100"/>
        <c:noMultiLvlLbl val="0"/>
      </c:catAx>
      <c:valAx>
        <c:axId val="92076288"/>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20446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学校教学资源类型覆盖情况</a:t>
            </a:r>
          </a:p>
        </c:rich>
      </c:tx>
      <c:overlay val="0"/>
      <c:spPr>
        <a:noFill/>
        <a:ln>
          <a:noFill/>
        </a:ln>
        <a:effectLst/>
      </c:sp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Sheet2!$A$1:$A$10</c:f>
              <c:strCache>
                <c:ptCount val="10"/>
                <c:pt idx="0">
                  <c:v>其它</c:v>
                </c:pt>
                <c:pt idx="1">
                  <c:v>微课</c:v>
                </c:pt>
                <c:pt idx="2">
                  <c:v>学科工具/教学软件</c:v>
                </c:pt>
                <c:pt idx="3">
                  <c:v>网络课程</c:v>
                </c:pt>
                <c:pt idx="4">
                  <c:v>知识拓展</c:v>
                </c:pt>
                <c:pt idx="5">
                  <c:v>配套练习</c:v>
                </c:pt>
                <c:pt idx="6">
                  <c:v>电子图书</c:v>
                </c:pt>
                <c:pt idx="7">
                  <c:v>教学案例</c:v>
                </c:pt>
                <c:pt idx="8">
                  <c:v>多媒体素材</c:v>
                </c:pt>
                <c:pt idx="9">
                  <c:v>课件</c:v>
                </c:pt>
              </c:strCache>
            </c:strRef>
          </c:cat>
          <c:val>
            <c:numRef>
              <c:f>Sheet2!$C$1:$C$10</c:f>
              <c:numCache>
                <c:formatCode>0.0%</c:formatCode>
                <c:ptCount val="10"/>
                <c:pt idx="0">
                  <c:v>0</c:v>
                </c:pt>
                <c:pt idx="1">
                  <c:v>0.33333333333333331</c:v>
                </c:pt>
                <c:pt idx="2">
                  <c:v>0.44444444444444442</c:v>
                </c:pt>
                <c:pt idx="3">
                  <c:v>0.44444444444444442</c:v>
                </c:pt>
                <c:pt idx="4">
                  <c:v>0.61111111111111116</c:v>
                </c:pt>
                <c:pt idx="5">
                  <c:v>0.72222222222222221</c:v>
                </c:pt>
                <c:pt idx="6">
                  <c:v>0.72222222222222221</c:v>
                </c:pt>
                <c:pt idx="7">
                  <c:v>0.83333333333333337</c:v>
                </c:pt>
                <c:pt idx="8">
                  <c:v>0.83333333333333337</c:v>
                </c:pt>
                <c:pt idx="9">
                  <c:v>1</c:v>
                </c:pt>
              </c:numCache>
            </c:numRef>
          </c:val>
        </c:ser>
        <c:dLbls>
          <c:dLblPos val="outEnd"/>
          <c:showLegendKey val="0"/>
          <c:showVal val="1"/>
          <c:showCatName val="0"/>
          <c:showSerName val="0"/>
          <c:showPercent val="0"/>
          <c:showBubbleSize val="0"/>
        </c:dLbls>
        <c:gapWidth val="182"/>
        <c:axId val="91760896"/>
        <c:axId val="91804800"/>
      </c:barChart>
      <c:catAx>
        <c:axId val="91760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804800"/>
        <c:crosses val="autoZero"/>
        <c:auto val="1"/>
        <c:lblAlgn val="ctr"/>
        <c:lblOffset val="100"/>
        <c:noMultiLvlLbl val="0"/>
      </c:catAx>
      <c:valAx>
        <c:axId val="9180480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zh-CN" altLang="en-US"/>
                  <a:t>拥有该类资源的学校占所有调研学校的比例</a:t>
                </a:r>
              </a:p>
            </c:rich>
          </c:tx>
          <c:overlay val="0"/>
          <c:spPr>
            <a:noFill/>
            <a:ln>
              <a:noFill/>
            </a:ln>
            <a:effectLst/>
          </c:sp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crossAx val="9176089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a:t>学校数字化资源来源（</a:t>
            </a:r>
            <a:r>
              <a:rPr lang="zh-CN" altLang="en-US" sz="1400" b="0" i="0" u="none" strike="noStrike" baseline="0">
                <a:effectLst/>
              </a:rPr>
              <a:t>样本平</a:t>
            </a:r>
            <a:r>
              <a:rPr lang="zh-CN" altLang="zh-CN" sz="1400" b="0" i="0" u="none" strike="noStrike" baseline="0">
                <a:effectLst/>
              </a:rPr>
              <a:t>均</a:t>
            </a:r>
            <a:r>
              <a:rPr lang="zh-CN" altLang="en-US" sz="1400" b="0" i="0" u="none" strike="noStrike" baseline="0">
                <a:effectLst/>
              </a:rPr>
              <a:t>值）</a:t>
            </a:r>
            <a:endParaRPr lang="zh-CN" altLang="en-US"/>
          </a:p>
        </c:rich>
      </c:tx>
      <c:overlay val="0"/>
      <c:spPr>
        <a:noFill/>
        <a:ln>
          <a:noFill/>
        </a:ln>
        <a:effectLst/>
      </c:spPr>
    </c:title>
    <c:autoTitleDeleted val="0"/>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Sheet2!$B$17:$E$17</c:f>
              <c:strCache>
                <c:ptCount val="4"/>
                <c:pt idx="0">
                  <c:v>购买</c:v>
                </c:pt>
                <c:pt idx="1">
                  <c:v>学校教师自建</c:v>
                </c:pt>
                <c:pt idx="2">
                  <c:v>网上收集</c:v>
                </c:pt>
                <c:pt idx="3">
                  <c:v>其他</c:v>
                </c:pt>
              </c:strCache>
            </c:strRef>
          </c:cat>
          <c:val>
            <c:numRef>
              <c:f>Sheet2!$B$36:$E$36</c:f>
              <c:numCache>
                <c:formatCode>0.0%</c:formatCode>
                <c:ptCount val="4"/>
                <c:pt idx="0">
                  <c:v>0.33230096556749861</c:v>
                </c:pt>
                <c:pt idx="1">
                  <c:v>0.42266350883585352</c:v>
                </c:pt>
                <c:pt idx="2">
                  <c:v>0.19238476953907813</c:v>
                </c:pt>
                <c:pt idx="3">
                  <c:v>5.2650756057569685E-2</c:v>
                </c:pt>
              </c:numCache>
            </c:numRef>
          </c:val>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t>基础数据采集情况</a:t>
            </a:r>
          </a:p>
        </c:rich>
      </c:tx>
      <c:overlay val="0"/>
    </c:title>
    <c:autoTitleDeleted val="0"/>
    <c:plotArea>
      <c:layout/>
      <c:barChart>
        <c:barDir val="bar"/>
        <c:grouping val="clustered"/>
        <c:varyColors val="0"/>
        <c:ser>
          <c:idx val="0"/>
          <c:order val="0"/>
          <c:invertIfNegative val="0"/>
          <c:cat>
            <c:strRef>
              <c:f>基础数据!$B$1:$J$1</c:f>
              <c:strCache>
                <c:ptCount val="9"/>
                <c:pt idx="0">
                  <c:v>学生成绩数据</c:v>
                </c:pt>
                <c:pt idx="1">
                  <c:v>学生学习过程数据</c:v>
                </c:pt>
                <c:pt idx="2">
                  <c:v>学生行为数据（如出勤率、违纪处分、表彰等）</c:v>
                </c:pt>
                <c:pt idx="3">
                  <c:v>教师公开课视频</c:v>
                </c:pt>
                <c:pt idx="4">
                  <c:v>教师所制作的课件</c:v>
                </c:pt>
                <c:pt idx="5">
                  <c:v>教师所制作的教案</c:v>
                </c:pt>
                <c:pt idx="6">
                  <c:v>教师所制作的教学工具/软件</c:v>
                </c:pt>
                <c:pt idx="7">
                  <c:v>教师所收集的教学资源</c:v>
                </c:pt>
                <c:pt idx="8">
                  <c:v>其它</c:v>
                </c:pt>
              </c:strCache>
            </c:strRef>
          </c:cat>
          <c:val>
            <c:numRef>
              <c:f>基础数据!$B$22:$J$22</c:f>
              <c:numCache>
                <c:formatCode>0%</c:formatCode>
                <c:ptCount val="9"/>
                <c:pt idx="0">
                  <c:v>0.88888888888888884</c:v>
                </c:pt>
                <c:pt idx="1">
                  <c:v>0.3888888888888889</c:v>
                </c:pt>
                <c:pt idx="2">
                  <c:v>0.44444444444444442</c:v>
                </c:pt>
                <c:pt idx="3">
                  <c:v>0.83333333333333337</c:v>
                </c:pt>
                <c:pt idx="4">
                  <c:v>0.94444444444444442</c:v>
                </c:pt>
                <c:pt idx="5">
                  <c:v>0.94444444444444442</c:v>
                </c:pt>
                <c:pt idx="6">
                  <c:v>0.66666666666666663</c:v>
                </c:pt>
                <c:pt idx="7">
                  <c:v>0.88888888888888884</c:v>
                </c:pt>
                <c:pt idx="8">
                  <c:v>5.5555555555555552E-2</c:v>
                </c:pt>
              </c:numCache>
            </c:numRef>
          </c:val>
        </c:ser>
        <c:dLbls>
          <c:showLegendKey val="0"/>
          <c:showVal val="0"/>
          <c:showCatName val="0"/>
          <c:showSerName val="0"/>
          <c:showPercent val="0"/>
          <c:showBubbleSize val="0"/>
        </c:dLbls>
        <c:gapWidth val="150"/>
        <c:axId val="91949696"/>
        <c:axId val="91955584"/>
      </c:barChart>
      <c:catAx>
        <c:axId val="91949696"/>
        <c:scaling>
          <c:orientation val="minMax"/>
        </c:scaling>
        <c:delete val="0"/>
        <c:axPos val="l"/>
        <c:numFmt formatCode="General" sourceLinked="0"/>
        <c:majorTickMark val="none"/>
        <c:minorTickMark val="none"/>
        <c:tickLblPos val="nextTo"/>
        <c:crossAx val="91955584"/>
        <c:crosses val="autoZero"/>
        <c:auto val="1"/>
        <c:lblAlgn val="ctr"/>
        <c:lblOffset val="100"/>
        <c:noMultiLvlLbl val="0"/>
      </c:catAx>
      <c:valAx>
        <c:axId val="91955584"/>
        <c:scaling>
          <c:orientation val="minMax"/>
        </c:scaling>
        <c:delete val="0"/>
        <c:axPos val="b"/>
        <c:majorGridlines/>
        <c:numFmt formatCode="0%" sourceLinked="1"/>
        <c:majorTickMark val="none"/>
        <c:minorTickMark val="none"/>
        <c:tickLblPos val="nextTo"/>
        <c:crossAx val="91949696"/>
        <c:crosses val="autoZero"/>
        <c:crossBetween val="between"/>
      </c:valAx>
    </c:plotArea>
    <c:plotVisOnly val="1"/>
    <c:dispBlanksAs val="gap"/>
    <c:showDLblsOverMax val="0"/>
  </c:chart>
  <c:txPr>
    <a:bodyPr/>
    <a:lstStyle/>
    <a:p>
      <a:pPr>
        <a:defRPr lang="zh-CN" altLang="en-US"/>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a:t>对学校信息化建设最满意的地方</a:t>
            </a:r>
          </a:p>
        </c:rich>
      </c:tx>
      <c:overlay val="0"/>
    </c:title>
    <c:autoTitleDeleted val="0"/>
    <c:plotArea>
      <c:layout/>
      <c:barChart>
        <c:barDir val="col"/>
        <c:grouping val="clustered"/>
        <c:varyColors val="0"/>
        <c:ser>
          <c:idx val="0"/>
          <c:order val="0"/>
          <c:invertIfNegative val="0"/>
          <c:cat>
            <c:strRef>
              <c:f>Sheet5!$B$1:$N$1</c:f>
              <c:strCache>
                <c:ptCount val="13"/>
                <c:pt idx="0">
                  <c:v>网络带宽</c:v>
                </c:pt>
                <c:pt idx="1">
                  <c:v>教室多媒体设备（如投影、电视或电子白板等）</c:v>
                </c:pt>
                <c:pt idx="2">
                  <c:v>给教师配备的电脑</c:v>
                </c:pt>
                <c:pt idx="3">
                  <c:v>数字教学资源建设</c:v>
                </c:pt>
                <c:pt idx="4">
                  <c:v>网络教学系统</c:v>
                </c:pt>
                <c:pt idx="5">
                  <c:v>课堂交互系统</c:v>
                </c:pt>
                <c:pt idx="6">
                  <c:v>在线考试系统</c:v>
                </c:pt>
                <c:pt idx="7">
                  <c:v>家校互动系统</c:v>
                </c:pt>
                <c:pt idx="8">
                  <c:v>网络教研平台</c:v>
                </c:pt>
                <c:pt idx="9">
                  <c:v>教务、办公、安全管理平台</c:v>
                </c:pt>
                <c:pt idx="10">
                  <c:v>电子图书馆阅览系统</c:v>
                </c:pt>
                <c:pt idx="11">
                  <c:v>一卡通系统</c:v>
                </c:pt>
                <c:pt idx="12">
                  <c:v>其它</c:v>
                </c:pt>
              </c:strCache>
            </c:strRef>
          </c:cat>
          <c:val>
            <c:numRef>
              <c:f>Sheet5!$B$4:$N$4</c:f>
              <c:numCache>
                <c:formatCode>0.0%</c:formatCode>
                <c:ptCount val="13"/>
                <c:pt idx="0">
                  <c:v>0.47668393782383417</c:v>
                </c:pt>
                <c:pt idx="1">
                  <c:v>0.76683937823834192</c:v>
                </c:pt>
                <c:pt idx="2">
                  <c:v>0.51813471502590669</c:v>
                </c:pt>
                <c:pt idx="3">
                  <c:v>0.29015544041450775</c:v>
                </c:pt>
                <c:pt idx="4">
                  <c:v>9.3264248704663211E-2</c:v>
                </c:pt>
                <c:pt idx="5">
                  <c:v>0.17098445595854922</c:v>
                </c:pt>
                <c:pt idx="6">
                  <c:v>3.6269430051813469E-2</c:v>
                </c:pt>
                <c:pt idx="7">
                  <c:v>0.26424870466321243</c:v>
                </c:pt>
                <c:pt idx="8">
                  <c:v>9.3264248704663211E-2</c:v>
                </c:pt>
                <c:pt idx="9">
                  <c:v>0.17098445595854922</c:v>
                </c:pt>
                <c:pt idx="10">
                  <c:v>4.145077720207254E-2</c:v>
                </c:pt>
                <c:pt idx="11">
                  <c:v>5.6994818652849742E-2</c:v>
                </c:pt>
                <c:pt idx="12">
                  <c:v>2.072538860103627E-2</c:v>
                </c:pt>
              </c:numCache>
            </c:numRef>
          </c:val>
        </c:ser>
        <c:dLbls>
          <c:showLegendKey val="0"/>
          <c:showVal val="0"/>
          <c:showCatName val="0"/>
          <c:showSerName val="0"/>
          <c:showPercent val="0"/>
          <c:showBubbleSize val="0"/>
        </c:dLbls>
        <c:gapWidth val="75"/>
        <c:overlap val="-25"/>
        <c:axId val="91989120"/>
        <c:axId val="91990656"/>
      </c:barChart>
      <c:catAx>
        <c:axId val="91989120"/>
        <c:scaling>
          <c:orientation val="minMax"/>
        </c:scaling>
        <c:delete val="0"/>
        <c:axPos val="b"/>
        <c:numFmt formatCode="General" sourceLinked="0"/>
        <c:majorTickMark val="none"/>
        <c:minorTickMark val="none"/>
        <c:tickLblPos val="nextTo"/>
        <c:crossAx val="91990656"/>
        <c:crosses val="autoZero"/>
        <c:auto val="1"/>
        <c:lblAlgn val="ctr"/>
        <c:lblOffset val="100"/>
        <c:noMultiLvlLbl val="0"/>
      </c:catAx>
      <c:valAx>
        <c:axId val="91990656"/>
        <c:scaling>
          <c:orientation val="minMax"/>
        </c:scaling>
        <c:delete val="0"/>
        <c:axPos val="l"/>
        <c:majorGridlines/>
        <c:numFmt formatCode="0.0%" sourceLinked="1"/>
        <c:majorTickMark val="none"/>
        <c:minorTickMark val="none"/>
        <c:tickLblPos val="nextTo"/>
        <c:spPr>
          <a:ln w="6350">
            <a:noFill/>
          </a:ln>
        </c:spPr>
        <c:crossAx val="91989120"/>
        <c:crosses val="autoZero"/>
        <c:crossBetween val="between"/>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zh-CN" sz="1800" b="1" i="0" baseline="0">
                <a:effectLst/>
              </a:rPr>
              <a:t>对学校信息化建设最</a:t>
            </a:r>
            <a:r>
              <a:rPr lang="zh-CN" altLang="en-US" sz="1800" b="1" i="0" baseline="0">
                <a:effectLst/>
              </a:rPr>
              <a:t>不</a:t>
            </a:r>
            <a:r>
              <a:rPr lang="zh-CN" altLang="zh-CN" sz="1800" b="1" i="0" baseline="0">
                <a:effectLst/>
              </a:rPr>
              <a:t>满意的地方</a:t>
            </a:r>
            <a:endParaRPr lang="zh-CN" altLang="zh-CN">
              <a:effectLst/>
            </a:endParaRPr>
          </a:p>
        </c:rich>
      </c:tx>
      <c:overlay val="0"/>
    </c:title>
    <c:autoTitleDeleted val="0"/>
    <c:plotArea>
      <c:layout/>
      <c:barChart>
        <c:barDir val="col"/>
        <c:grouping val="clustered"/>
        <c:varyColors val="0"/>
        <c:ser>
          <c:idx val="0"/>
          <c:order val="0"/>
          <c:invertIfNegative val="0"/>
          <c:cat>
            <c:strRef>
              <c:f>Sheet5!$O$1:$AA$1</c:f>
              <c:strCache>
                <c:ptCount val="13"/>
                <c:pt idx="0">
                  <c:v>网络带宽</c:v>
                </c:pt>
                <c:pt idx="1">
                  <c:v>教室多媒体设备（如投影、电视或电子白板等）</c:v>
                </c:pt>
                <c:pt idx="2">
                  <c:v>给教师配备的电脑</c:v>
                </c:pt>
                <c:pt idx="3">
                  <c:v>数字教学资源建设</c:v>
                </c:pt>
                <c:pt idx="4">
                  <c:v>网络教学系统</c:v>
                </c:pt>
                <c:pt idx="5">
                  <c:v>课堂交互系统</c:v>
                </c:pt>
                <c:pt idx="6">
                  <c:v>在线考试系统</c:v>
                </c:pt>
                <c:pt idx="7">
                  <c:v>家校互动系统</c:v>
                </c:pt>
                <c:pt idx="8">
                  <c:v>网络教研平台</c:v>
                </c:pt>
                <c:pt idx="9">
                  <c:v>教务、办公、安全管理平台</c:v>
                </c:pt>
                <c:pt idx="10">
                  <c:v>电子图书馆阅览系统</c:v>
                </c:pt>
                <c:pt idx="11">
                  <c:v>一卡通系统</c:v>
                </c:pt>
                <c:pt idx="12">
                  <c:v>其它</c:v>
                </c:pt>
              </c:strCache>
            </c:strRef>
          </c:cat>
          <c:val>
            <c:numRef>
              <c:f>Sheet5!$O$4:$AA$4</c:f>
              <c:numCache>
                <c:formatCode>0.0%</c:formatCode>
                <c:ptCount val="13"/>
                <c:pt idx="0">
                  <c:v>0.25906735751295334</c:v>
                </c:pt>
                <c:pt idx="1">
                  <c:v>0.10362694300518134</c:v>
                </c:pt>
                <c:pt idx="2">
                  <c:v>0.21761658031088082</c:v>
                </c:pt>
                <c:pt idx="3">
                  <c:v>0.26943005181347152</c:v>
                </c:pt>
                <c:pt idx="4">
                  <c:v>0.27461139896373055</c:v>
                </c:pt>
                <c:pt idx="5">
                  <c:v>0.44041450777202074</c:v>
                </c:pt>
                <c:pt idx="6">
                  <c:v>0.40414507772020725</c:v>
                </c:pt>
                <c:pt idx="7">
                  <c:v>0.10362694300518134</c:v>
                </c:pt>
                <c:pt idx="8">
                  <c:v>0.27461139896373055</c:v>
                </c:pt>
                <c:pt idx="9">
                  <c:v>0.12953367875647667</c:v>
                </c:pt>
                <c:pt idx="10">
                  <c:v>0.30051813471502592</c:v>
                </c:pt>
                <c:pt idx="11">
                  <c:v>0.21243523316062177</c:v>
                </c:pt>
                <c:pt idx="12">
                  <c:v>1.0362694300518135E-2</c:v>
                </c:pt>
              </c:numCache>
            </c:numRef>
          </c:val>
        </c:ser>
        <c:dLbls>
          <c:showLegendKey val="0"/>
          <c:showVal val="0"/>
          <c:showCatName val="0"/>
          <c:showSerName val="0"/>
          <c:showPercent val="0"/>
          <c:showBubbleSize val="0"/>
        </c:dLbls>
        <c:gapWidth val="150"/>
        <c:axId val="90380544"/>
        <c:axId val="90386432"/>
      </c:barChart>
      <c:catAx>
        <c:axId val="90380544"/>
        <c:scaling>
          <c:orientation val="minMax"/>
        </c:scaling>
        <c:delete val="0"/>
        <c:axPos val="b"/>
        <c:numFmt formatCode="General" sourceLinked="0"/>
        <c:majorTickMark val="none"/>
        <c:minorTickMark val="none"/>
        <c:tickLblPos val="nextTo"/>
        <c:crossAx val="90386432"/>
        <c:crosses val="autoZero"/>
        <c:auto val="1"/>
        <c:lblAlgn val="ctr"/>
        <c:lblOffset val="100"/>
        <c:noMultiLvlLbl val="0"/>
      </c:catAx>
      <c:valAx>
        <c:axId val="90386432"/>
        <c:scaling>
          <c:orientation val="minMax"/>
        </c:scaling>
        <c:delete val="0"/>
        <c:axPos val="l"/>
        <c:majorGridlines/>
        <c:numFmt formatCode="0.0%" sourceLinked="1"/>
        <c:majorTickMark val="none"/>
        <c:minorTickMark val="none"/>
        <c:tickLblPos val="nextTo"/>
        <c:crossAx val="9038054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76ED3-849D-432A-B6C9-CED1334A6147}"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zh-CN" altLang="en-US"/>
        </a:p>
      </dgm:t>
    </dgm:pt>
    <dgm:pt modelId="{E4D39CB2-FA1B-489A-90FC-191AA3119E7C}">
      <dgm:prSet phldrT="[文本]"/>
      <dgm:spPr/>
      <dgm:t>
        <a:bodyPr/>
        <a:lstStyle/>
        <a:p>
          <a:r>
            <a:rPr lang="zh-CN" altLang="zh-CN" dirty="0" smtClean="0"/>
            <a:t>学习环境</a:t>
          </a:r>
          <a:endParaRPr lang="zh-CN" altLang="en-US" dirty="0"/>
        </a:p>
      </dgm:t>
    </dgm:pt>
    <dgm:pt modelId="{16F0033C-619E-4388-B428-B8AE9FF23CA0}" type="parTrans" cxnId="{EFC76019-B3BD-4854-AD33-0373FBC2E2D5}">
      <dgm:prSet/>
      <dgm:spPr/>
      <dgm:t>
        <a:bodyPr/>
        <a:lstStyle/>
        <a:p>
          <a:endParaRPr lang="zh-CN" altLang="en-US"/>
        </a:p>
      </dgm:t>
    </dgm:pt>
    <dgm:pt modelId="{471FA187-9241-4B7D-B6BF-324C66C19221}" type="sibTrans" cxnId="{EFC76019-B3BD-4854-AD33-0373FBC2E2D5}">
      <dgm:prSet/>
      <dgm:spPr/>
      <dgm:t>
        <a:bodyPr/>
        <a:lstStyle/>
        <a:p>
          <a:endParaRPr lang="zh-CN" altLang="en-US"/>
        </a:p>
      </dgm:t>
    </dgm:pt>
    <dgm:pt modelId="{D4820243-6B4E-4595-83F1-0F3B7E1B61D0}">
      <dgm:prSet phldrT="[文本]" custT="1"/>
      <dgm:spPr/>
      <dgm:t>
        <a:bodyPr/>
        <a:lstStyle/>
        <a:p>
          <a:r>
            <a:rPr lang="zh-CN" altLang="en-US" sz="1400" dirty="0" smtClean="0">
              <a:latin typeface="宋体" panose="02010600030101010101" pitchFamily="2" charset="-122"/>
              <a:ea typeface="宋体" panose="02010600030101010101" pitchFamily="2" charset="-122"/>
            </a:rPr>
            <a:t>硬件环境</a:t>
          </a:r>
          <a:endParaRPr lang="zh-CN" altLang="en-US" sz="1400" dirty="0">
            <a:latin typeface="宋体" panose="02010600030101010101" pitchFamily="2" charset="-122"/>
            <a:ea typeface="宋体" panose="02010600030101010101" pitchFamily="2" charset="-122"/>
          </a:endParaRPr>
        </a:p>
      </dgm:t>
    </dgm:pt>
    <dgm:pt modelId="{553579DE-4771-4F3F-9C23-CE8FF502AB53}" type="parTrans" cxnId="{64DC639F-B179-4FF3-8A85-22468A2B337B}">
      <dgm:prSet/>
      <dgm:spPr/>
      <dgm:t>
        <a:bodyPr/>
        <a:lstStyle/>
        <a:p>
          <a:endParaRPr lang="zh-CN" altLang="en-US"/>
        </a:p>
      </dgm:t>
    </dgm:pt>
    <dgm:pt modelId="{0861D268-4821-47B2-BE9F-936C24250FF3}" type="sibTrans" cxnId="{64DC639F-B179-4FF3-8A85-22468A2B337B}">
      <dgm:prSet/>
      <dgm:spPr/>
      <dgm:t>
        <a:bodyPr/>
        <a:lstStyle/>
        <a:p>
          <a:endParaRPr lang="zh-CN" altLang="en-US"/>
        </a:p>
      </dgm:t>
    </dgm:pt>
    <dgm:pt modelId="{BDDE5D1F-B023-4A71-A1EE-46E988B6B172}">
      <dgm:prSet phldrT="[文本]"/>
      <dgm:spPr/>
      <dgm:t>
        <a:bodyPr/>
        <a:lstStyle/>
        <a:p>
          <a:r>
            <a:rPr lang="zh-CN" altLang="zh-CN" dirty="0" smtClean="0"/>
            <a:t>教师发展</a:t>
          </a:r>
          <a:endParaRPr lang="zh-CN" altLang="en-US" dirty="0"/>
        </a:p>
      </dgm:t>
    </dgm:pt>
    <dgm:pt modelId="{BA60F145-ADE8-4F7D-9FE4-52961B0BD8A8}" type="parTrans" cxnId="{0FFC6D0E-4380-4406-8993-5BBA25C48760}">
      <dgm:prSet/>
      <dgm:spPr/>
      <dgm:t>
        <a:bodyPr/>
        <a:lstStyle/>
        <a:p>
          <a:endParaRPr lang="zh-CN" altLang="en-US"/>
        </a:p>
      </dgm:t>
    </dgm:pt>
    <dgm:pt modelId="{00F1DC25-612D-4E45-910D-1F791242A27C}" type="sibTrans" cxnId="{0FFC6D0E-4380-4406-8993-5BBA25C48760}">
      <dgm:prSet/>
      <dgm:spPr/>
      <dgm:t>
        <a:bodyPr/>
        <a:lstStyle/>
        <a:p>
          <a:endParaRPr lang="zh-CN" altLang="en-US"/>
        </a:p>
      </dgm:t>
    </dgm:pt>
    <dgm:pt modelId="{5A609F3E-59FE-4582-B517-509822B35EAF}">
      <dgm:prSet phldrT="[文本]"/>
      <dgm:spPr/>
      <dgm:t>
        <a:bodyPr/>
        <a:lstStyle/>
        <a:p>
          <a:r>
            <a:rPr lang="zh-CN" altLang="zh-CN" dirty="0" smtClean="0">
              <a:latin typeface="宋体" panose="02010600030101010101" pitchFamily="2" charset="-122"/>
              <a:ea typeface="宋体" panose="02010600030101010101" pitchFamily="2" charset="-122"/>
            </a:rPr>
            <a:t>对信息技术与教学整合的认识与态度</a:t>
          </a:r>
          <a:endParaRPr lang="zh-CN" altLang="en-US" dirty="0">
            <a:latin typeface="宋体" panose="02010600030101010101" pitchFamily="2" charset="-122"/>
            <a:ea typeface="宋体" panose="02010600030101010101" pitchFamily="2" charset="-122"/>
          </a:endParaRPr>
        </a:p>
      </dgm:t>
    </dgm:pt>
    <dgm:pt modelId="{6629EF8F-9322-48B9-87E0-E3FA81B2793D}" type="parTrans" cxnId="{2EA5FAE5-77C1-4406-960E-AC1B12DAEB2C}">
      <dgm:prSet/>
      <dgm:spPr/>
      <dgm:t>
        <a:bodyPr/>
        <a:lstStyle/>
        <a:p>
          <a:endParaRPr lang="zh-CN" altLang="en-US"/>
        </a:p>
      </dgm:t>
    </dgm:pt>
    <dgm:pt modelId="{CD5B36E0-0BB1-4C68-B40C-5B0536CDEB86}" type="sibTrans" cxnId="{2EA5FAE5-77C1-4406-960E-AC1B12DAEB2C}">
      <dgm:prSet/>
      <dgm:spPr/>
      <dgm:t>
        <a:bodyPr/>
        <a:lstStyle/>
        <a:p>
          <a:endParaRPr lang="zh-CN" altLang="en-US"/>
        </a:p>
      </dgm:t>
    </dgm:pt>
    <dgm:pt modelId="{4D68E534-6417-4F81-AC07-B92115249750}">
      <dgm:prSet phldrT="[文本]"/>
      <dgm:spPr/>
      <dgm:t>
        <a:bodyPr/>
        <a:lstStyle/>
        <a:p>
          <a:r>
            <a:rPr lang="zh-CN" altLang="zh-CN" dirty="0" smtClean="0">
              <a:latin typeface="宋体" panose="02010600030101010101" pitchFamily="2" charset="-122"/>
              <a:ea typeface="宋体" panose="02010600030101010101" pitchFamily="2" charset="-122"/>
            </a:rPr>
            <a:t>对信息技术与教学整合的知识与应用能力</a:t>
          </a:r>
          <a:endParaRPr lang="zh-CN" altLang="en-US" dirty="0">
            <a:latin typeface="宋体" panose="02010600030101010101" pitchFamily="2" charset="-122"/>
            <a:ea typeface="宋体" panose="02010600030101010101" pitchFamily="2" charset="-122"/>
          </a:endParaRPr>
        </a:p>
      </dgm:t>
    </dgm:pt>
    <dgm:pt modelId="{533F2975-7C40-406E-8CE1-C8D4CEFED7DA}" type="parTrans" cxnId="{831A6E67-DDE3-41D3-BBF8-CEC1D71BB356}">
      <dgm:prSet/>
      <dgm:spPr/>
      <dgm:t>
        <a:bodyPr/>
        <a:lstStyle/>
        <a:p>
          <a:endParaRPr lang="zh-CN" altLang="en-US"/>
        </a:p>
      </dgm:t>
    </dgm:pt>
    <dgm:pt modelId="{32070B2A-A359-4567-B5FF-E93D9FAF1511}" type="sibTrans" cxnId="{831A6E67-DDE3-41D3-BBF8-CEC1D71BB356}">
      <dgm:prSet/>
      <dgm:spPr/>
      <dgm:t>
        <a:bodyPr/>
        <a:lstStyle/>
        <a:p>
          <a:endParaRPr lang="zh-CN" altLang="en-US"/>
        </a:p>
      </dgm:t>
    </dgm:pt>
    <dgm:pt modelId="{90D15495-0197-4C32-ACAA-FB453CD47E17}">
      <dgm:prSet phldrT="[文本]"/>
      <dgm:spPr/>
      <dgm:t>
        <a:bodyPr/>
        <a:lstStyle/>
        <a:p>
          <a:r>
            <a:rPr lang="zh-CN" altLang="zh-CN" dirty="0" smtClean="0"/>
            <a:t>学生发展</a:t>
          </a:r>
          <a:endParaRPr lang="zh-CN" altLang="en-US" dirty="0"/>
        </a:p>
      </dgm:t>
    </dgm:pt>
    <dgm:pt modelId="{82DDA68C-4CD5-46C1-9317-96D832984809}" type="parTrans" cxnId="{276F6083-157A-4C9E-B67E-9683FB565946}">
      <dgm:prSet/>
      <dgm:spPr/>
      <dgm:t>
        <a:bodyPr/>
        <a:lstStyle/>
        <a:p>
          <a:endParaRPr lang="zh-CN" altLang="en-US"/>
        </a:p>
      </dgm:t>
    </dgm:pt>
    <dgm:pt modelId="{0DB5B0D3-7266-47AB-9EDB-05C36AE7455C}" type="sibTrans" cxnId="{276F6083-157A-4C9E-B67E-9683FB565946}">
      <dgm:prSet/>
      <dgm:spPr/>
      <dgm:t>
        <a:bodyPr/>
        <a:lstStyle/>
        <a:p>
          <a:endParaRPr lang="zh-CN" altLang="en-US"/>
        </a:p>
      </dgm:t>
    </dgm:pt>
    <dgm:pt modelId="{46DD833D-54BD-4F5F-905C-3CCCD361C06E}">
      <dgm:prSet phldrT="[文本]"/>
      <dgm:spPr/>
      <dgm:t>
        <a:bodyPr/>
        <a:lstStyle/>
        <a:p>
          <a:r>
            <a:rPr lang="zh-CN" altLang="zh-CN" dirty="0" smtClean="0">
              <a:latin typeface="宋体" panose="02010600030101010101" pitchFamily="2" charset="-122"/>
              <a:ea typeface="宋体" panose="02010600030101010101" pitchFamily="2" charset="-122"/>
            </a:rPr>
            <a:t>应用信息技术的态度与能力</a:t>
          </a:r>
          <a:endParaRPr lang="zh-CN" altLang="en-US" dirty="0">
            <a:latin typeface="宋体" panose="02010600030101010101" pitchFamily="2" charset="-122"/>
            <a:ea typeface="宋体" panose="02010600030101010101" pitchFamily="2" charset="-122"/>
          </a:endParaRPr>
        </a:p>
      </dgm:t>
    </dgm:pt>
    <dgm:pt modelId="{0E2B6509-2F55-4248-A410-D4B5FA87D4AD}" type="parTrans" cxnId="{D25C7197-3E13-4391-9110-4EE4FBE78700}">
      <dgm:prSet/>
      <dgm:spPr/>
      <dgm:t>
        <a:bodyPr/>
        <a:lstStyle/>
        <a:p>
          <a:endParaRPr lang="zh-CN" altLang="en-US"/>
        </a:p>
      </dgm:t>
    </dgm:pt>
    <dgm:pt modelId="{52F2F258-D833-4166-BB19-930CD8619CB8}" type="sibTrans" cxnId="{D25C7197-3E13-4391-9110-4EE4FBE78700}">
      <dgm:prSet/>
      <dgm:spPr/>
      <dgm:t>
        <a:bodyPr/>
        <a:lstStyle/>
        <a:p>
          <a:endParaRPr lang="zh-CN" altLang="en-US"/>
        </a:p>
      </dgm:t>
    </dgm:pt>
    <dgm:pt modelId="{9A90E907-61E9-4859-BD12-5CDEBE3DBCB0}">
      <dgm:prSet phldrT="[文本]"/>
      <dgm:spPr/>
      <dgm:t>
        <a:bodyPr/>
        <a:lstStyle/>
        <a:p>
          <a:r>
            <a:rPr lang="zh-CN" altLang="zh-CN" dirty="0" smtClean="0"/>
            <a:t>信息技术</a:t>
          </a:r>
          <a:endParaRPr lang="zh-CN" altLang="en-US" dirty="0"/>
        </a:p>
      </dgm:t>
    </dgm:pt>
    <dgm:pt modelId="{B57C314E-C235-435F-A238-B31B5DC1F22F}" type="parTrans" cxnId="{BD6E6FFC-D3B4-4BD6-ACB1-418EC013857E}">
      <dgm:prSet/>
      <dgm:spPr/>
      <dgm:t>
        <a:bodyPr/>
        <a:lstStyle/>
        <a:p>
          <a:endParaRPr lang="zh-CN" altLang="en-US"/>
        </a:p>
      </dgm:t>
    </dgm:pt>
    <dgm:pt modelId="{2E712FDE-0596-41B1-AAB5-648B6E70D69E}" type="sibTrans" cxnId="{BD6E6FFC-D3B4-4BD6-ACB1-418EC013857E}">
      <dgm:prSet/>
      <dgm:spPr/>
      <dgm:t>
        <a:bodyPr/>
        <a:lstStyle/>
        <a:p>
          <a:endParaRPr lang="zh-CN" altLang="en-US"/>
        </a:p>
      </dgm:t>
    </dgm:pt>
    <dgm:pt modelId="{9295C2F6-0E3B-43D0-8FE5-05E29DBCC575}">
      <dgm:prSet phldrT="[文本]"/>
      <dgm:spPr/>
      <dgm:t>
        <a:bodyPr/>
        <a:lstStyle/>
        <a:p>
          <a:r>
            <a:rPr lang="zh-CN" altLang="zh-CN" smtClean="0"/>
            <a:t>实施</a:t>
          </a:r>
          <a:r>
            <a:rPr lang="zh-CN" altLang="zh-CN" dirty="0" smtClean="0"/>
            <a:t>保障</a:t>
          </a:r>
          <a:endParaRPr lang="zh-CN" altLang="en-US" dirty="0"/>
        </a:p>
      </dgm:t>
    </dgm:pt>
    <dgm:pt modelId="{0863EC22-C837-4D3D-88CC-662682F4D340}" type="parTrans" cxnId="{3D4167C6-113C-4131-9AE9-A80E587029B0}">
      <dgm:prSet/>
      <dgm:spPr/>
      <dgm:t>
        <a:bodyPr/>
        <a:lstStyle/>
        <a:p>
          <a:endParaRPr lang="zh-CN" altLang="en-US"/>
        </a:p>
      </dgm:t>
    </dgm:pt>
    <dgm:pt modelId="{6169A2E7-4792-4110-A5F4-CB7672EFA1F5}" type="sibTrans" cxnId="{3D4167C6-113C-4131-9AE9-A80E587029B0}">
      <dgm:prSet/>
      <dgm:spPr/>
      <dgm:t>
        <a:bodyPr/>
        <a:lstStyle/>
        <a:p>
          <a:endParaRPr lang="zh-CN" altLang="en-US"/>
        </a:p>
      </dgm:t>
    </dgm:pt>
    <dgm:pt modelId="{4170B3DC-03EF-4838-884C-7C4F79EF68CE}">
      <dgm:prSet phldrT="[文本]" custT="1"/>
      <dgm:spPr/>
      <dgm:t>
        <a:bodyPr/>
        <a:lstStyle/>
        <a:p>
          <a:r>
            <a:rPr lang="zh-CN" altLang="en-US" sz="1400" dirty="0" smtClean="0">
              <a:latin typeface="宋体" panose="02010600030101010101" pitchFamily="2" charset="-122"/>
              <a:ea typeface="宋体" panose="02010600030101010101" pitchFamily="2" charset="-122"/>
            </a:rPr>
            <a:t>软件环境</a:t>
          </a:r>
          <a:endParaRPr lang="zh-CN" altLang="en-US" sz="1400" dirty="0">
            <a:latin typeface="宋体" panose="02010600030101010101" pitchFamily="2" charset="-122"/>
            <a:ea typeface="宋体" panose="02010600030101010101" pitchFamily="2" charset="-122"/>
          </a:endParaRPr>
        </a:p>
      </dgm:t>
    </dgm:pt>
    <dgm:pt modelId="{A3BBFCB1-8FB0-402B-9F3F-A670E9B5294A}" type="parTrans" cxnId="{B491E3D2-545A-4791-913E-C96FFF16BAB9}">
      <dgm:prSet/>
      <dgm:spPr/>
      <dgm:t>
        <a:bodyPr/>
        <a:lstStyle/>
        <a:p>
          <a:endParaRPr lang="zh-CN" altLang="en-US"/>
        </a:p>
      </dgm:t>
    </dgm:pt>
    <dgm:pt modelId="{D2B836BB-A602-413E-AB2D-10F9FD50E757}" type="sibTrans" cxnId="{B491E3D2-545A-4791-913E-C96FFF16BAB9}">
      <dgm:prSet/>
      <dgm:spPr/>
      <dgm:t>
        <a:bodyPr/>
        <a:lstStyle/>
        <a:p>
          <a:endParaRPr lang="zh-CN" altLang="en-US"/>
        </a:p>
      </dgm:t>
    </dgm:pt>
    <dgm:pt modelId="{C237A3AC-815F-499D-ABED-E5B8272CC81A}">
      <dgm:prSet phldrT="[文本]" custT="1"/>
      <dgm:spPr/>
      <dgm:t>
        <a:bodyPr/>
        <a:lstStyle/>
        <a:p>
          <a:r>
            <a:rPr lang="zh-CN" altLang="en-US" sz="1400" dirty="0" smtClean="0">
              <a:latin typeface="宋体" panose="02010600030101010101" pitchFamily="2" charset="-122"/>
              <a:ea typeface="宋体" panose="02010600030101010101" pitchFamily="2" charset="-122"/>
            </a:rPr>
            <a:t>数字教学资源</a:t>
          </a:r>
          <a:endParaRPr lang="zh-CN" altLang="en-US" sz="1400" dirty="0">
            <a:latin typeface="宋体" panose="02010600030101010101" pitchFamily="2" charset="-122"/>
            <a:ea typeface="宋体" panose="02010600030101010101" pitchFamily="2" charset="-122"/>
          </a:endParaRPr>
        </a:p>
      </dgm:t>
    </dgm:pt>
    <dgm:pt modelId="{C70E6711-0CCC-4192-8165-601E55B1AA94}" type="parTrans" cxnId="{F92CD3AA-6558-482B-A424-EF7D43A56E36}">
      <dgm:prSet/>
      <dgm:spPr/>
      <dgm:t>
        <a:bodyPr/>
        <a:lstStyle/>
        <a:p>
          <a:endParaRPr lang="zh-CN" altLang="en-US"/>
        </a:p>
      </dgm:t>
    </dgm:pt>
    <dgm:pt modelId="{0DDD8CCE-D08E-40B2-BAD8-AED57371FB3A}" type="sibTrans" cxnId="{F92CD3AA-6558-482B-A424-EF7D43A56E36}">
      <dgm:prSet/>
      <dgm:spPr/>
      <dgm:t>
        <a:bodyPr/>
        <a:lstStyle/>
        <a:p>
          <a:endParaRPr lang="zh-CN" altLang="en-US"/>
        </a:p>
      </dgm:t>
    </dgm:pt>
    <dgm:pt modelId="{B6C1EE0B-2B10-4987-8B5F-8D4B3A99209E}">
      <dgm:prSet phldrT="[文本]" custT="1"/>
      <dgm:spPr/>
      <dgm:t>
        <a:bodyPr/>
        <a:lstStyle/>
        <a:p>
          <a:r>
            <a:rPr lang="zh-CN" altLang="en-US" sz="1400" dirty="0" smtClean="0">
              <a:latin typeface="宋体" panose="02010600030101010101" pitchFamily="2" charset="-122"/>
              <a:ea typeface="宋体" panose="02010600030101010101" pitchFamily="2" charset="-122"/>
            </a:rPr>
            <a:t>基础数据采集建设情况</a:t>
          </a:r>
          <a:endParaRPr lang="zh-CN" altLang="en-US" sz="1400" dirty="0">
            <a:latin typeface="宋体" panose="02010600030101010101" pitchFamily="2" charset="-122"/>
            <a:ea typeface="宋体" panose="02010600030101010101" pitchFamily="2" charset="-122"/>
          </a:endParaRPr>
        </a:p>
      </dgm:t>
    </dgm:pt>
    <dgm:pt modelId="{B12EC175-7835-4B87-9B9D-349D7204151E}" type="parTrans" cxnId="{B9E49A51-AD18-4215-8586-4D4B60F88F95}">
      <dgm:prSet/>
      <dgm:spPr/>
      <dgm:t>
        <a:bodyPr/>
        <a:lstStyle/>
        <a:p>
          <a:endParaRPr lang="zh-CN" altLang="en-US"/>
        </a:p>
      </dgm:t>
    </dgm:pt>
    <dgm:pt modelId="{D168394C-4683-4F73-94B1-F8C015AAC126}" type="sibTrans" cxnId="{B9E49A51-AD18-4215-8586-4D4B60F88F95}">
      <dgm:prSet/>
      <dgm:spPr/>
      <dgm:t>
        <a:bodyPr/>
        <a:lstStyle/>
        <a:p>
          <a:endParaRPr lang="zh-CN" altLang="en-US"/>
        </a:p>
      </dgm:t>
    </dgm:pt>
    <dgm:pt modelId="{50F02076-459A-472A-936A-2392049070CF}">
      <dgm:prSet phldrT="[文本]"/>
      <dgm:spPr/>
      <dgm:t>
        <a:bodyPr/>
        <a:lstStyle/>
        <a:p>
          <a:r>
            <a:rPr lang="zh-CN" altLang="zh-CN" dirty="0" smtClean="0">
              <a:latin typeface="宋体" panose="02010600030101010101" pitchFamily="2" charset="-122"/>
              <a:ea typeface="宋体" panose="02010600030101010101" pitchFamily="2" charset="-122"/>
            </a:rPr>
            <a:t>信息技术应用能力提升方式</a:t>
          </a:r>
          <a:endParaRPr lang="zh-CN" altLang="en-US" dirty="0">
            <a:latin typeface="宋体" panose="02010600030101010101" pitchFamily="2" charset="-122"/>
            <a:ea typeface="宋体" panose="02010600030101010101" pitchFamily="2" charset="-122"/>
          </a:endParaRPr>
        </a:p>
      </dgm:t>
    </dgm:pt>
    <dgm:pt modelId="{C8D89D27-0597-4072-986C-E8F14E5E375A}" type="parTrans" cxnId="{DE438C49-A001-44C1-82D4-5EC67FC5256A}">
      <dgm:prSet/>
      <dgm:spPr/>
      <dgm:t>
        <a:bodyPr/>
        <a:lstStyle/>
        <a:p>
          <a:endParaRPr lang="zh-CN" altLang="en-US"/>
        </a:p>
      </dgm:t>
    </dgm:pt>
    <dgm:pt modelId="{9EB4B4ED-08A3-4879-B96C-567F25EBC4A7}" type="sibTrans" cxnId="{DE438C49-A001-44C1-82D4-5EC67FC5256A}">
      <dgm:prSet/>
      <dgm:spPr/>
      <dgm:t>
        <a:bodyPr/>
        <a:lstStyle/>
        <a:p>
          <a:endParaRPr lang="zh-CN" altLang="en-US"/>
        </a:p>
      </dgm:t>
    </dgm:pt>
    <dgm:pt modelId="{F4B4D39C-D4A2-416E-BEB1-FDCAEE34FDF8}">
      <dgm:prSet/>
      <dgm:spPr/>
      <dgm:t>
        <a:bodyPr/>
        <a:lstStyle/>
        <a:p>
          <a:r>
            <a:rPr lang="zh-CN" altLang="zh-CN" dirty="0" smtClean="0">
              <a:latin typeface="宋体" panose="02010600030101010101" pitchFamily="2" charset="-122"/>
              <a:ea typeface="宋体" panose="02010600030101010101" pitchFamily="2" charset="-122"/>
            </a:rPr>
            <a:t>信息技术在学科教学</a:t>
          </a:r>
          <a:endParaRPr lang="zh-CN" altLang="en-US" dirty="0">
            <a:latin typeface="宋体" panose="02010600030101010101" pitchFamily="2" charset="-122"/>
            <a:ea typeface="宋体" panose="02010600030101010101" pitchFamily="2" charset="-122"/>
          </a:endParaRPr>
        </a:p>
      </dgm:t>
    </dgm:pt>
    <dgm:pt modelId="{C3600C64-AF78-4B4C-AF60-B1F16CE5CC94}" type="parTrans" cxnId="{58BE3710-8046-4845-95A6-D1D16DC6229D}">
      <dgm:prSet/>
      <dgm:spPr/>
      <dgm:t>
        <a:bodyPr/>
        <a:lstStyle/>
        <a:p>
          <a:endParaRPr lang="zh-CN" altLang="en-US"/>
        </a:p>
      </dgm:t>
    </dgm:pt>
    <dgm:pt modelId="{8E38E447-B124-4ECC-9A07-AAAFB0DAF8A3}" type="sibTrans" cxnId="{58BE3710-8046-4845-95A6-D1D16DC6229D}">
      <dgm:prSet/>
      <dgm:spPr/>
      <dgm:t>
        <a:bodyPr/>
        <a:lstStyle/>
        <a:p>
          <a:endParaRPr lang="zh-CN" altLang="en-US"/>
        </a:p>
      </dgm:t>
    </dgm:pt>
    <dgm:pt modelId="{72A96138-094F-4451-BDD5-EA759814526A}">
      <dgm:prSet/>
      <dgm:spPr/>
      <dgm:t>
        <a:bodyPr/>
        <a:lstStyle/>
        <a:p>
          <a:r>
            <a:rPr lang="zh-CN" altLang="zh-CN" dirty="0" smtClean="0">
              <a:latin typeface="宋体" panose="02010600030101010101" pitchFamily="2" charset="-122"/>
              <a:ea typeface="宋体" panose="02010600030101010101" pitchFamily="2" charset="-122"/>
            </a:rPr>
            <a:t>教学管理</a:t>
          </a:r>
          <a:endParaRPr lang="zh-CN" altLang="en-US" dirty="0">
            <a:latin typeface="宋体" panose="02010600030101010101" pitchFamily="2" charset="-122"/>
            <a:ea typeface="宋体" panose="02010600030101010101" pitchFamily="2" charset="-122"/>
          </a:endParaRPr>
        </a:p>
      </dgm:t>
    </dgm:pt>
    <dgm:pt modelId="{673B2C81-E7B8-42EB-8F25-FA65F9FD49A7}" type="parTrans" cxnId="{0B3D3C0F-EE90-46B2-88FD-A8183F02BDB8}">
      <dgm:prSet/>
      <dgm:spPr/>
      <dgm:t>
        <a:bodyPr/>
        <a:lstStyle/>
        <a:p>
          <a:endParaRPr lang="zh-CN" altLang="en-US"/>
        </a:p>
      </dgm:t>
    </dgm:pt>
    <dgm:pt modelId="{B2D1DBD0-B02C-4887-90CD-000DB4FFB168}" type="sibTrans" cxnId="{0B3D3C0F-EE90-46B2-88FD-A8183F02BDB8}">
      <dgm:prSet/>
      <dgm:spPr/>
      <dgm:t>
        <a:bodyPr/>
        <a:lstStyle/>
        <a:p>
          <a:endParaRPr lang="zh-CN" altLang="en-US"/>
        </a:p>
      </dgm:t>
    </dgm:pt>
    <dgm:pt modelId="{DB04B730-7734-49CA-8D88-09B27D7BB4CE}">
      <dgm:prSet/>
      <dgm:spPr/>
      <dgm:t>
        <a:bodyPr/>
        <a:lstStyle/>
        <a:p>
          <a:r>
            <a:rPr lang="zh-CN" altLang="zh-CN" dirty="0" smtClean="0">
              <a:latin typeface="宋体" panose="02010600030101010101" pitchFamily="2" charset="-122"/>
              <a:ea typeface="宋体" panose="02010600030101010101" pitchFamily="2" charset="-122"/>
            </a:rPr>
            <a:t>学校教研</a:t>
          </a:r>
          <a:endParaRPr lang="zh-CN" altLang="en-US" dirty="0">
            <a:latin typeface="宋体" panose="02010600030101010101" pitchFamily="2" charset="-122"/>
            <a:ea typeface="宋体" panose="02010600030101010101" pitchFamily="2" charset="-122"/>
          </a:endParaRPr>
        </a:p>
      </dgm:t>
    </dgm:pt>
    <dgm:pt modelId="{94C4E24C-CC40-4B06-AF85-1F126BE1E6CA}" type="parTrans" cxnId="{02836909-6CF5-4A5B-8964-317089FEC906}">
      <dgm:prSet/>
      <dgm:spPr/>
      <dgm:t>
        <a:bodyPr/>
        <a:lstStyle/>
        <a:p>
          <a:endParaRPr lang="zh-CN" altLang="en-US"/>
        </a:p>
      </dgm:t>
    </dgm:pt>
    <dgm:pt modelId="{5B84583F-07EA-46D6-98FA-307387DFB9AA}" type="sibTrans" cxnId="{02836909-6CF5-4A5B-8964-317089FEC906}">
      <dgm:prSet/>
      <dgm:spPr/>
      <dgm:t>
        <a:bodyPr/>
        <a:lstStyle/>
        <a:p>
          <a:endParaRPr lang="zh-CN" altLang="en-US"/>
        </a:p>
      </dgm:t>
    </dgm:pt>
    <dgm:pt modelId="{65EF72C5-51BA-4EBB-910A-CD17D130A21E}">
      <dgm:prSet/>
      <dgm:spPr/>
      <dgm:t>
        <a:bodyPr/>
        <a:lstStyle/>
        <a:p>
          <a:r>
            <a:rPr lang="zh-CN" altLang="zh-CN" dirty="0" smtClean="0">
              <a:latin typeface="宋体" panose="02010600030101010101" pitchFamily="2" charset="-122"/>
              <a:ea typeface="宋体" panose="02010600030101010101" pitchFamily="2" charset="-122"/>
            </a:rPr>
            <a:t>校园文化</a:t>
          </a:r>
          <a:endParaRPr lang="zh-CN" altLang="en-US" dirty="0">
            <a:latin typeface="宋体" panose="02010600030101010101" pitchFamily="2" charset="-122"/>
            <a:ea typeface="宋体" panose="02010600030101010101" pitchFamily="2" charset="-122"/>
          </a:endParaRPr>
        </a:p>
      </dgm:t>
    </dgm:pt>
    <dgm:pt modelId="{25217C42-B056-42B0-B98C-0E2B73296B66}" type="parTrans" cxnId="{D0E04F08-9596-44D0-8639-F7F3456F5C7F}">
      <dgm:prSet/>
      <dgm:spPr/>
      <dgm:t>
        <a:bodyPr/>
        <a:lstStyle/>
        <a:p>
          <a:endParaRPr lang="zh-CN" altLang="en-US"/>
        </a:p>
      </dgm:t>
    </dgm:pt>
    <dgm:pt modelId="{ABAF0A5F-6025-4083-9F5A-A02E32301E28}" type="sibTrans" cxnId="{D0E04F08-9596-44D0-8639-F7F3456F5C7F}">
      <dgm:prSet/>
      <dgm:spPr/>
      <dgm:t>
        <a:bodyPr/>
        <a:lstStyle/>
        <a:p>
          <a:endParaRPr lang="zh-CN" altLang="en-US"/>
        </a:p>
      </dgm:t>
    </dgm:pt>
    <dgm:pt modelId="{B5A27E76-A6BB-4E5D-BC9B-BC12BC914D74}">
      <dgm:prSet/>
      <dgm:spPr/>
      <dgm:t>
        <a:bodyPr/>
        <a:lstStyle/>
        <a:p>
          <a:r>
            <a:rPr lang="zh-CN" altLang="zh-CN" dirty="0" smtClean="0">
              <a:latin typeface="宋体" panose="02010600030101010101" pitchFamily="2" charset="-122"/>
              <a:ea typeface="宋体" panose="02010600030101010101" pitchFamily="2" charset="-122"/>
            </a:rPr>
            <a:t>家校联系中的应用</a:t>
          </a:r>
          <a:endParaRPr lang="zh-CN" altLang="en-US" dirty="0">
            <a:latin typeface="宋体" panose="02010600030101010101" pitchFamily="2" charset="-122"/>
            <a:ea typeface="宋体" panose="02010600030101010101" pitchFamily="2" charset="-122"/>
          </a:endParaRPr>
        </a:p>
      </dgm:t>
    </dgm:pt>
    <dgm:pt modelId="{57A5FE93-182B-486B-8582-9E72360FCB03}" type="parTrans" cxnId="{C4EAA8AD-4ECE-4BC2-88E4-9A3B76C6B464}">
      <dgm:prSet/>
      <dgm:spPr/>
      <dgm:t>
        <a:bodyPr/>
        <a:lstStyle/>
        <a:p>
          <a:endParaRPr lang="zh-CN" altLang="en-US"/>
        </a:p>
      </dgm:t>
    </dgm:pt>
    <dgm:pt modelId="{49E3F6F7-39E3-494A-97ED-ED377FCFF0BE}" type="sibTrans" cxnId="{C4EAA8AD-4ECE-4BC2-88E4-9A3B76C6B464}">
      <dgm:prSet/>
      <dgm:spPr/>
      <dgm:t>
        <a:bodyPr/>
        <a:lstStyle/>
        <a:p>
          <a:endParaRPr lang="zh-CN" altLang="en-US"/>
        </a:p>
      </dgm:t>
    </dgm:pt>
    <dgm:pt modelId="{B2457923-E055-451C-9D82-229DFFFB264C}">
      <dgm:prSet/>
      <dgm:spPr/>
      <dgm:t>
        <a:bodyPr/>
        <a:lstStyle/>
        <a:p>
          <a:r>
            <a:rPr lang="zh-CN" altLang="zh-CN" dirty="0" smtClean="0">
              <a:latin typeface="宋体" panose="02010600030101010101" pitchFamily="2" charset="-122"/>
              <a:ea typeface="宋体" panose="02010600030101010101" pitchFamily="2" charset="-122"/>
            </a:rPr>
            <a:t>学校政策与规划</a:t>
          </a:r>
          <a:endParaRPr lang="zh-CN" altLang="en-US" dirty="0">
            <a:latin typeface="宋体" panose="02010600030101010101" pitchFamily="2" charset="-122"/>
            <a:ea typeface="宋体" panose="02010600030101010101" pitchFamily="2" charset="-122"/>
          </a:endParaRPr>
        </a:p>
      </dgm:t>
    </dgm:pt>
    <dgm:pt modelId="{F6A1760C-0CAD-4405-A8F5-C7014F1AF85B}" type="parTrans" cxnId="{F62BEB3B-5B7A-4786-A564-8C4B7F1D86E2}">
      <dgm:prSet/>
      <dgm:spPr/>
      <dgm:t>
        <a:bodyPr/>
        <a:lstStyle/>
        <a:p>
          <a:endParaRPr lang="zh-CN" altLang="en-US"/>
        </a:p>
      </dgm:t>
    </dgm:pt>
    <dgm:pt modelId="{915FBE43-FD66-4270-9F90-2E487D5B4CFF}" type="sibTrans" cxnId="{F62BEB3B-5B7A-4786-A564-8C4B7F1D86E2}">
      <dgm:prSet/>
      <dgm:spPr/>
      <dgm:t>
        <a:bodyPr/>
        <a:lstStyle/>
        <a:p>
          <a:endParaRPr lang="zh-CN" altLang="en-US"/>
        </a:p>
      </dgm:t>
    </dgm:pt>
    <dgm:pt modelId="{2E066095-F172-403D-A284-BC565ABFC2EB}">
      <dgm:prSet/>
      <dgm:spPr/>
      <dgm:t>
        <a:bodyPr/>
        <a:lstStyle/>
        <a:p>
          <a:r>
            <a:rPr lang="zh-CN" altLang="zh-CN" dirty="0" smtClean="0">
              <a:latin typeface="宋体" panose="02010600030101010101" pitchFamily="2" charset="-122"/>
              <a:ea typeface="宋体" panose="02010600030101010101" pitchFamily="2" charset="-122"/>
            </a:rPr>
            <a:t>制度与机制的制定</a:t>
          </a:r>
          <a:endParaRPr lang="zh-CN" altLang="en-US" dirty="0">
            <a:latin typeface="宋体" panose="02010600030101010101" pitchFamily="2" charset="-122"/>
            <a:ea typeface="宋体" panose="02010600030101010101" pitchFamily="2" charset="-122"/>
          </a:endParaRPr>
        </a:p>
      </dgm:t>
    </dgm:pt>
    <dgm:pt modelId="{11CEB281-6A14-427C-8588-D9F03C89D313}" type="parTrans" cxnId="{7AD63E76-29C1-4A66-9015-361AA0A21962}">
      <dgm:prSet/>
      <dgm:spPr/>
      <dgm:t>
        <a:bodyPr/>
        <a:lstStyle/>
        <a:p>
          <a:endParaRPr lang="zh-CN" altLang="en-US"/>
        </a:p>
      </dgm:t>
    </dgm:pt>
    <dgm:pt modelId="{9D661B09-54BD-4A84-AF55-871DD7B31166}" type="sibTrans" cxnId="{7AD63E76-29C1-4A66-9015-361AA0A21962}">
      <dgm:prSet/>
      <dgm:spPr/>
      <dgm:t>
        <a:bodyPr/>
        <a:lstStyle/>
        <a:p>
          <a:endParaRPr lang="zh-CN" altLang="en-US"/>
        </a:p>
      </dgm:t>
    </dgm:pt>
    <dgm:pt modelId="{C298BEF3-C247-4098-BA84-9D2A8B508071}">
      <dgm:prSet/>
      <dgm:spPr/>
      <dgm:t>
        <a:bodyPr/>
        <a:lstStyle/>
        <a:p>
          <a:r>
            <a:rPr lang="zh-CN" altLang="zh-CN" dirty="0" smtClean="0">
              <a:latin typeface="宋体" panose="02010600030101010101" pitchFamily="2" charset="-122"/>
              <a:ea typeface="宋体" panose="02010600030101010101" pitchFamily="2" charset="-122"/>
            </a:rPr>
            <a:t>技术支持情况</a:t>
          </a:r>
          <a:endParaRPr lang="zh-CN" altLang="en-US" dirty="0">
            <a:latin typeface="宋体" panose="02010600030101010101" pitchFamily="2" charset="-122"/>
            <a:ea typeface="宋体" panose="02010600030101010101" pitchFamily="2" charset="-122"/>
          </a:endParaRPr>
        </a:p>
      </dgm:t>
    </dgm:pt>
    <dgm:pt modelId="{6E16A3DC-0E7F-479E-85A9-2270DF4D82E7}" type="parTrans" cxnId="{75DE172B-E31F-48E5-9CB9-73D6614AA6B0}">
      <dgm:prSet/>
      <dgm:spPr/>
      <dgm:t>
        <a:bodyPr/>
        <a:lstStyle/>
        <a:p>
          <a:endParaRPr lang="zh-CN" altLang="en-US"/>
        </a:p>
      </dgm:t>
    </dgm:pt>
    <dgm:pt modelId="{3756A2B1-0E4A-4459-82CC-CC5B2C08F286}" type="sibTrans" cxnId="{75DE172B-E31F-48E5-9CB9-73D6614AA6B0}">
      <dgm:prSet/>
      <dgm:spPr/>
      <dgm:t>
        <a:bodyPr/>
        <a:lstStyle/>
        <a:p>
          <a:endParaRPr lang="zh-CN" altLang="en-US"/>
        </a:p>
      </dgm:t>
    </dgm:pt>
    <dgm:pt modelId="{541DCF28-8384-45EB-BFB3-F9DEC8F23F26}">
      <dgm:prSet/>
      <dgm:spPr/>
      <dgm:t>
        <a:bodyPr/>
        <a:lstStyle/>
        <a:p>
          <a:r>
            <a:rPr lang="zh-CN" altLang="zh-CN" dirty="0" smtClean="0">
              <a:latin typeface="宋体" panose="02010600030101010101" pitchFamily="2" charset="-122"/>
              <a:ea typeface="宋体" panose="02010600030101010101" pitchFamily="2" charset="-122"/>
            </a:rPr>
            <a:t>技术人才培养</a:t>
          </a:r>
          <a:endParaRPr lang="zh-CN" altLang="en-US" dirty="0">
            <a:latin typeface="宋体" panose="02010600030101010101" pitchFamily="2" charset="-122"/>
            <a:ea typeface="宋体" panose="02010600030101010101" pitchFamily="2" charset="-122"/>
          </a:endParaRPr>
        </a:p>
      </dgm:t>
    </dgm:pt>
    <dgm:pt modelId="{4780C234-70DA-4693-8A46-B7026DB998DB}" type="parTrans" cxnId="{861A0A35-0DAE-4A73-9058-1DFBE989CF04}">
      <dgm:prSet/>
      <dgm:spPr/>
      <dgm:t>
        <a:bodyPr/>
        <a:lstStyle/>
        <a:p>
          <a:endParaRPr lang="zh-CN" altLang="en-US"/>
        </a:p>
      </dgm:t>
    </dgm:pt>
    <dgm:pt modelId="{2E49CAE6-BAF8-457E-B0E8-823171017C63}" type="sibTrans" cxnId="{861A0A35-0DAE-4A73-9058-1DFBE989CF04}">
      <dgm:prSet/>
      <dgm:spPr/>
      <dgm:t>
        <a:bodyPr/>
        <a:lstStyle/>
        <a:p>
          <a:endParaRPr lang="zh-CN" altLang="en-US"/>
        </a:p>
      </dgm:t>
    </dgm:pt>
    <dgm:pt modelId="{CFCCFDDC-DD5C-4D31-9F72-015526B5C769}" type="pres">
      <dgm:prSet presAssocID="{42776ED3-849D-432A-B6C9-CED1334A6147}" presName="diagram" presStyleCnt="0">
        <dgm:presLayoutVars>
          <dgm:dir/>
          <dgm:animLvl val="lvl"/>
          <dgm:resizeHandles val="exact"/>
        </dgm:presLayoutVars>
      </dgm:prSet>
      <dgm:spPr/>
      <dgm:t>
        <a:bodyPr/>
        <a:lstStyle/>
        <a:p>
          <a:endParaRPr lang="zh-CN" altLang="en-US"/>
        </a:p>
      </dgm:t>
    </dgm:pt>
    <dgm:pt modelId="{F8D0CB8D-F5B0-4B05-9310-442F51BDBB37}" type="pres">
      <dgm:prSet presAssocID="{E4D39CB2-FA1B-489A-90FC-191AA3119E7C}" presName="compNode" presStyleCnt="0"/>
      <dgm:spPr/>
    </dgm:pt>
    <dgm:pt modelId="{85866277-DF4C-40B3-8397-3F10CCD0974B}" type="pres">
      <dgm:prSet presAssocID="{E4D39CB2-FA1B-489A-90FC-191AA3119E7C}" presName="childRect" presStyleLbl="bgAcc1" presStyleIdx="0" presStyleCnt="5" custLinFactNeighborY="-5205">
        <dgm:presLayoutVars>
          <dgm:bulletEnabled val="1"/>
        </dgm:presLayoutVars>
      </dgm:prSet>
      <dgm:spPr/>
      <dgm:t>
        <a:bodyPr/>
        <a:lstStyle/>
        <a:p>
          <a:endParaRPr lang="zh-CN" altLang="en-US"/>
        </a:p>
      </dgm:t>
    </dgm:pt>
    <dgm:pt modelId="{722A157D-8BAA-4097-AC10-D7530A98C550}" type="pres">
      <dgm:prSet presAssocID="{E4D39CB2-FA1B-489A-90FC-191AA3119E7C}" presName="parentText" presStyleLbl="node1" presStyleIdx="0" presStyleCnt="0">
        <dgm:presLayoutVars>
          <dgm:chMax val="0"/>
          <dgm:bulletEnabled val="1"/>
        </dgm:presLayoutVars>
      </dgm:prSet>
      <dgm:spPr/>
      <dgm:t>
        <a:bodyPr/>
        <a:lstStyle/>
        <a:p>
          <a:endParaRPr lang="zh-CN" altLang="en-US"/>
        </a:p>
      </dgm:t>
    </dgm:pt>
    <dgm:pt modelId="{939652D6-DBF2-44EB-BFD9-95DABF6DF398}" type="pres">
      <dgm:prSet presAssocID="{E4D39CB2-FA1B-489A-90FC-191AA3119E7C}" presName="parentRect" presStyleLbl="alignNode1" presStyleIdx="0" presStyleCnt="5"/>
      <dgm:spPr/>
      <dgm:t>
        <a:bodyPr/>
        <a:lstStyle/>
        <a:p>
          <a:endParaRPr lang="zh-CN" altLang="en-US"/>
        </a:p>
      </dgm:t>
    </dgm:pt>
    <dgm:pt modelId="{75A07CD3-6970-4099-B3F1-64F931F7A2BD}" type="pres">
      <dgm:prSet presAssocID="{E4D39CB2-FA1B-489A-90FC-191AA3119E7C}" presName="adorn" presStyleLbl="fgAccFollowNode1" presStyleIdx="0" presStyleCnt="5"/>
      <dgm:spPr/>
    </dgm:pt>
    <dgm:pt modelId="{D57CA6DB-75E3-436A-A159-0C8A941D0E83}" type="pres">
      <dgm:prSet presAssocID="{471FA187-9241-4B7D-B6BF-324C66C19221}" presName="sibTrans" presStyleLbl="sibTrans2D1" presStyleIdx="0" presStyleCnt="0"/>
      <dgm:spPr/>
      <dgm:t>
        <a:bodyPr/>
        <a:lstStyle/>
        <a:p>
          <a:endParaRPr lang="zh-CN" altLang="en-US"/>
        </a:p>
      </dgm:t>
    </dgm:pt>
    <dgm:pt modelId="{09B45E22-401A-4E69-A663-EB3C4B8CB126}" type="pres">
      <dgm:prSet presAssocID="{BDDE5D1F-B023-4A71-A1EE-46E988B6B172}" presName="compNode" presStyleCnt="0"/>
      <dgm:spPr/>
    </dgm:pt>
    <dgm:pt modelId="{50BD48D0-4A84-4EFA-8A8F-F2530F54E967}" type="pres">
      <dgm:prSet presAssocID="{BDDE5D1F-B023-4A71-A1EE-46E988B6B172}" presName="childRect" presStyleLbl="bgAcc1" presStyleIdx="1" presStyleCnt="5">
        <dgm:presLayoutVars>
          <dgm:bulletEnabled val="1"/>
        </dgm:presLayoutVars>
      </dgm:prSet>
      <dgm:spPr/>
      <dgm:t>
        <a:bodyPr/>
        <a:lstStyle/>
        <a:p>
          <a:endParaRPr lang="zh-CN" altLang="en-US"/>
        </a:p>
      </dgm:t>
    </dgm:pt>
    <dgm:pt modelId="{4E548F7E-C4D8-4E55-B625-9AFA82A34CAC}" type="pres">
      <dgm:prSet presAssocID="{BDDE5D1F-B023-4A71-A1EE-46E988B6B172}" presName="parentText" presStyleLbl="node1" presStyleIdx="0" presStyleCnt="0">
        <dgm:presLayoutVars>
          <dgm:chMax val="0"/>
          <dgm:bulletEnabled val="1"/>
        </dgm:presLayoutVars>
      </dgm:prSet>
      <dgm:spPr/>
      <dgm:t>
        <a:bodyPr/>
        <a:lstStyle/>
        <a:p>
          <a:endParaRPr lang="zh-CN" altLang="en-US"/>
        </a:p>
      </dgm:t>
    </dgm:pt>
    <dgm:pt modelId="{357A8B9F-82AE-4B84-B7D3-690D25E23FB0}" type="pres">
      <dgm:prSet presAssocID="{BDDE5D1F-B023-4A71-A1EE-46E988B6B172}" presName="parentRect" presStyleLbl="alignNode1" presStyleIdx="1" presStyleCnt="5"/>
      <dgm:spPr/>
      <dgm:t>
        <a:bodyPr/>
        <a:lstStyle/>
        <a:p>
          <a:endParaRPr lang="zh-CN" altLang="en-US"/>
        </a:p>
      </dgm:t>
    </dgm:pt>
    <dgm:pt modelId="{F8533FC7-552F-4D84-803B-8779E1D43E65}" type="pres">
      <dgm:prSet presAssocID="{BDDE5D1F-B023-4A71-A1EE-46E988B6B172}" presName="adorn" presStyleLbl="fgAccFollowNode1" presStyleIdx="1" presStyleCnt="5"/>
      <dgm:spPr/>
    </dgm:pt>
    <dgm:pt modelId="{5FFB7AC5-38B8-4056-8E0A-DAA368F07445}" type="pres">
      <dgm:prSet presAssocID="{00F1DC25-612D-4E45-910D-1F791242A27C}" presName="sibTrans" presStyleLbl="sibTrans2D1" presStyleIdx="0" presStyleCnt="0"/>
      <dgm:spPr/>
      <dgm:t>
        <a:bodyPr/>
        <a:lstStyle/>
        <a:p>
          <a:endParaRPr lang="zh-CN" altLang="en-US"/>
        </a:p>
      </dgm:t>
    </dgm:pt>
    <dgm:pt modelId="{F2ED4F80-F0F3-439C-AAE7-55A10B5D8400}" type="pres">
      <dgm:prSet presAssocID="{90D15495-0197-4C32-ACAA-FB453CD47E17}" presName="compNode" presStyleCnt="0"/>
      <dgm:spPr/>
    </dgm:pt>
    <dgm:pt modelId="{B098B566-4747-431A-B359-3A7FF058C315}" type="pres">
      <dgm:prSet presAssocID="{90D15495-0197-4C32-ACAA-FB453CD47E17}" presName="childRect" presStyleLbl="bgAcc1" presStyleIdx="2" presStyleCnt="5">
        <dgm:presLayoutVars>
          <dgm:bulletEnabled val="1"/>
        </dgm:presLayoutVars>
      </dgm:prSet>
      <dgm:spPr/>
      <dgm:t>
        <a:bodyPr/>
        <a:lstStyle/>
        <a:p>
          <a:endParaRPr lang="zh-CN" altLang="en-US"/>
        </a:p>
      </dgm:t>
    </dgm:pt>
    <dgm:pt modelId="{2C912467-A26D-40C5-9D82-F116CA809483}" type="pres">
      <dgm:prSet presAssocID="{90D15495-0197-4C32-ACAA-FB453CD47E17}" presName="parentText" presStyleLbl="node1" presStyleIdx="0" presStyleCnt="0">
        <dgm:presLayoutVars>
          <dgm:chMax val="0"/>
          <dgm:bulletEnabled val="1"/>
        </dgm:presLayoutVars>
      </dgm:prSet>
      <dgm:spPr/>
      <dgm:t>
        <a:bodyPr/>
        <a:lstStyle/>
        <a:p>
          <a:endParaRPr lang="zh-CN" altLang="en-US"/>
        </a:p>
      </dgm:t>
    </dgm:pt>
    <dgm:pt modelId="{92F3FFC0-CD4B-428B-86CF-CE0C2E19950F}" type="pres">
      <dgm:prSet presAssocID="{90D15495-0197-4C32-ACAA-FB453CD47E17}" presName="parentRect" presStyleLbl="alignNode1" presStyleIdx="2" presStyleCnt="5"/>
      <dgm:spPr/>
      <dgm:t>
        <a:bodyPr/>
        <a:lstStyle/>
        <a:p>
          <a:endParaRPr lang="zh-CN" altLang="en-US"/>
        </a:p>
      </dgm:t>
    </dgm:pt>
    <dgm:pt modelId="{137484EF-CCC5-483E-A6BF-E98DFE845EBA}" type="pres">
      <dgm:prSet presAssocID="{90D15495-0197-4C32-ACAA-FB453CD47E17}" presName="adorn" presStyleLbl="fgAccFollowNode1" presStyleIdx="2" presStyleCnt="5"/>
      <dgm:spPr/>
    </dgm:pt>
    <dgm:pt modelId="{269CB11F-0F08-49C9-9325-86A4DC2C89C0}" type="pres">
      <dgm:prSet presAssocID="{0DB5B0D3-7266-47AB-9EDB-05C36AE7455C}" presName="sibTrans" presStyleLbl="sibTrans2D1" presStyleIdx="0" presStyleCnt="0"/>
      <dgm:spPr/>
      <dgm:t>
        <a:bodyPr/>
        <a:lstStyle/>
        <a:p>
          <a:endParaRPr lang="zh-CN" altLang="en-US"/>
        </a:p>
      </dgm:t>
    </dgm:pt>
    <dgm:pt modelId="{630609C1-E30E-4615-A0F5-E82A9A27DC68}" type="pres">
      <dgm:prSet presAssocID="{9A90E907-61E9-4859-BD12-5CDEBE3DBCB0}" presName="compNode" presStyleCnt="0"/>
      <dgm:spPr/>
    </dgm:pt>
    <dgm:pt modelId="{616B8D4E-2B66-41FE-9C22-DA0CDDEAFF31}" type="pres">
      <dgm:prSet presAssocID="{9A90E907-61E9-4859-BD12-5CDEBE3DBCB0}" presName="childRect" presStyleLbl="bgAcc1" presStyleIdx="3" presStyleCnt="5">
        <dgm:presLayoutVars>
          <dgm:bulletEnabled val="1"/>
        </dgm:presLayoutVars>
      </dgm:prSet>
      <dgm:spPr/>
      <dgm:t>
        <a:bodyPr/>
        <a:lstStyle/>
        <a:p>
          <a:endParaRPr lang="zh-CN" altLang="en-US"/>
        </a:p>
      </dgm:t>
    </dgm:pt>
    <dgm:pt modelId="{98B09B81-F41E-46FC-8593-31FD37B3A36E}" type="pres">
      <dgm:prSet presAssocID="{9A90E907-61E9-4859-BD12-5CDEBE3DBCB0}" presName="parentText" presStyleLbl="node1" presStyleIdx="0" presStyleCnt="0">
        <dgm:presLayoutVars>
          <dgm:chMax val="0"/>
          <dgm:bulletEnabled val="1"/>
        </dgm:presLayoutVars>
      </dgm:prSet>
      <dgm:spPr/>
      <dgm:t>
        <a:bodyPr/>
        <a:lstStyle/>
        <a:p>
          <a:endParaRPr lang="zh-CN" altLang="en-US"/>
        </a:p>
      </dgm:t>
    </dgm:pt>
    <dgm:pt modelId="{BBC67401-3EB6-4948-9298-CB73FCFCFDFA}" type="pres">
      <dgm:prSet presAssocID="{9A90E907-61E9-4859-BD12-5CDEBE3DBCB0}" presName="parentRect" presStyleLbl="alignNode1" presStyleIdx="3" presStyleCnt="5"/>
      <dgm:spPr/>
      <dgm:t>
        <a:bodyPr/>
        <a:lstStyle/>
        <a:p>
          <a:endParaRPr lang="zh-CN" altLang="en-US"/>
        </a:p>
      </dgm:t>
    </dgm:pt>
    <dgm:pt modelId="{F30A7E62-2BEF-4FA0-96BC-6D1EACAA18CF}" type="pres">
      <dgm:prSet presAssocID="{9A90E907-61E9-4859-BD12-5CDEBE3DBCB0}" presName="adorn" presStyleLbl="fgAccFollowNode1" presStyleIdx="3" presStyleCnt="5"/>
      <dgm:spPr/>
    </dgm:pt>
    <dgm:pt modelId="{74ED16D2-1CCF-4858-8A67-94BB54983883}" type="pres">
      <dgm:prSet presAssocID="{2E712FDE-0596-41B1-AAB5-648B6E70D69E}" presName="sibTrans" presStyleLbl="sibTrans2D1" presStyleIdx="0" presStyleCnt="0"/>
      <dgm:spPr/>
      <dgm:t>
        <a:bodyPr/>
        <a:lstStyle/>
        <a:p>
          <a:endParaRPr lang="zh-CN" altLang="en-US"/>
        </a:p>
      </dgm:t>
    </dgm:pt>
    <dgm:pt modelId="{EA282571-19D3-45ED-8EC9-8989C89488ED}" type="pres">
      <dgm:prSet presAssocID="{9295C2F6-0E3B-43D0-8FE5-05E29DBCC575}" presName="compNode" presStyleCnt="0"/>
      <dgm:spPr/>
    </dgm:pt>
    <dgm:pt modelId="{3DB0EA36-D660-440F-BC47-182EEBA99CE3}" type="pres">
      <dgm:prSet presAssocID="{9295C2F6-0E3B-43D0-8FE5-05E29DBCC575}" presName="childRect" presStyleLbl="bgAcc1" presStyleIdx="4" presStyleCnt="5">
        <dgm:presLayoutVars>
          <dgm:bulletEnabled val="1"/>
        </dgm:presLayoutVars>
      </dgm:prSet>
      <dgm:spPr/>
      <dgm:t>
        <a:bodyPr/>
        <a:lstStyle/>
        <a:p>
          <a:endParaRPr lang="zh-CN" altLang="en-US"/>
        </a:p>
      </dgm:t>
    </dgm:pt>
    <dgm:pt modelId="{68B13EE1-D61E-4C6C-95A1-CF6C5195B35B}" type="pres">
      <dgm:prSet presAssocID="{9295C2F6-0E3B-43D0-8FE5-05E29DBCC575}" presName="parentText" presStyleLbl="node1" presStyleIdx="0" presStyleCnt="0">
        <dgm:presLayoutVars>
          <dgm:chMax val="0"/>
          <dgm:bulletEnabled val="1"/>
        </dgm:presLayoutVars>
      </dgm:prSet>
      <dgm:spPr/>
      <dgm:t>
        <a:bodyPr/>
        <a:lstStyle/>
        <a:p>
          <a:endParaRPr lang="zh-CN" altLang="en-US"/>
        </a:p>
      </dgm:t>
    </dgm:pt>
    <dgm:pt modelId="{EE54FDD0-F702-4AA2-B418-D19C78DA24CE}" type="pres">
      <dgm:prSet presAssocID="{9295C2F6-0E3B-43D0-8FE5-05E29DBCC575}" presName="parentRect" presStyleLbl="alignNode1" presStyleIdx="4" presStyleCnt="5"/>
      <dgm:spPr/>
      <dgm:t>
        <a:bodyPr/>
        <a:lstStyle/>
        <a:p>
          <a:endParaRPr lang="zh-CN" altLang="en-US"/>
        </a:p>
      </dgm:t>
    </dgm:pt>
    <dgm:pt modelId="{3F1AA49B-2733-48EB-92B4-74FE693CD859}" type="pres">
      <dgm:prSet presAssocID="{9295C2F6-0E3B-43D0-8FE5-05E29DBCC575}" presName="adorn" presStyleLbl="fgAccFollowNode1" presStyleIdx="4" presStyleCnt="5"/>
      <dgm:spPr/>
    </dgm:pt>
  </dgm:ptLst>
  <dgm:cxnLst>
    <dgm:cxn modelId="{3E7129A0-505B-493C-B5CA-B69984025853}" type="presOf" srcId="{BDDE5D1F-B023-4A71-A1EE-46E988B6B172}" destId="{357A8B9F-82AE-4B84-B7D3-690D25E23FB0}" srcOrd="1" destOrd="0" presId="urn:microsoft.com/office/officeart/2005/8/layout/bList2"/>
    <dgm:cxn modelId="{B4E11BE3-8916-44B0-98CE-4715AA28C543}" type="presOf" srcId="{BDDE5D1F-B023-4A71-A1EE-46E988B6B172}" destId="{4E548F7E-C4D8-4E55-B625-9AFA82A34CAC}" srcOrd="0" destOrd="0" presId="urn:microsoft.com/office/officeart/2005/8/layout/bList2"/>
    <dgm:cxn modelId="{B9E49A51-AD18-4215-8586-4D4B60F88F95}" srcId="{E4D39CB2-FA1B-489A-90FC-191AA3119E7C}" destId="{B6C1EE0B-2B10-4987-8B5F-8D4B3A99209E}" srcOrd="3" destOrd="0" parTransId="{B12EC175-7835-4B87-9B9D-349D7204151E}" sibTransId="{D168394C-4683-4F73-94B1-F8C015AAC126}"/>
    <dgm:cxn modelId="{080551A9-4DB4-40D7-8410-2CBC2E7103E7}" type="presOf" srcId="{B5A27E76-A6BB-4E5D-BC9B-BC12BC914D74}" destId="{616B8D4E-2B66-41FE-9C22-DA0CDDEAFF31}" srcOrd="0" destOrd="4" presId="urn:microsoft.com/office/officeart/2005/8/layout/bList2"/>
    <dgm:cxn modelId="{D457BBEF-3728-4145-B41C-04854C67A361}" type="presOf" srcId="{E4D39CB2-FA1B-489A-90FC-191AA3119E7C}" destId="{722A157D-8BAA-4097-AC10-D7530A98C550}" srcOrd="0" destOrd="0" presId="urn:microsoft.com/office/officeart/2005/8/layout/bList2"/>
    <dgm:cxn modelId="{BD6E6FFC-D3B4-4BD6-ACB1-418EC013857E}" srcId="{42776ED3-849D-432A-B6C9-CED1334A6147}" destId="{9A90E907-61E9-4859-BD12-5CDEBE3DBCB0}" srcOrd="3" destOrd="0" parTransId="{B57C314E-C235-435F-A238-B31B5DC1F22F}" sibTransId="{2E712FDE-0596-41B1-AAB5-648B6E70D69E}"/>
    <dgm:cxn modelId="{50A9485B-153F-4E6B-86D7-30E1D709A245}" type="presOf" srcId="{0DB5B0D3-7266-47AB-9EDB-05C36AE7455C}" destId="{269CB11F-0F08-49C9-9325-86A4DC2C89C0}" srcOrd="0" destOrd="0" presId="urn:microsoft.com/office/officeart/2005/8/layout/bList2"/>
    <dgm:cxn modelId="{861A0A35-0DAE-4A73-9058-1DFBE989CF04}" srcId="{9295C2F6-0E3B-43D0-8FE5-05E29DBCC575}" destId="{541DCF28-8384-45EB-BFB3-F9DEC8F23F26}" srcOrd="3" destOrd="0" parTransId="{4780C234-70DA-4693-8A46-B7026DB998DB}" sibTransId="{2E49CAE6-BAF8-457E-B0E8-823171017C63}"/>
    <dgm:cxn modelId="{31A8618A-25E2-4566-89AF-5AA28BC98873}" type="presOf" srcId="{9295C2F6-0E3B-43D0-8FE5-05E29DBCC575}" destId="{68B13EE1-D61E-4C6C-95A1-CF6C5195B35B}" srcOrd="0" destOrd="0" presId="urn:microsoft.com/office/officeart/2005/8/layout/bList2"/>
    <dgm:cxn modelId="{F92CD3AA-6558-482B-A424-EF7D43A56E36}" srcId="{E4D39CB2-FA1B-489A-90FC-191AA3119E7C}" destId="{C237A3AC-815F-499D-ABED-E5B8272CC81A}" srcOrd="2" destOrd="0" parTransId="{C70E6711-0CCC-4192-8165-601E55B1AA94}" sibTransId="{0DDD8CCE-D08E-40B2-BAD8-AED57371FB3A}"/>
    <dgm:cxn modelId="{1AF1219B-B287-4E09-B045-54164C68F980}" type="presOf" srcId="{50F02076-459A-472A-936A-2392049070CF}" destId="{50BD48D0-4A84-4EFA-8A8F-F2530F54E967}" srcOrd="0" destOrd="2" presId="urn:microsoft.com/office/officeart/2005/8/layout/bList2"/>
    <dgm:cxn modelId="{BD01C2C8-095B-4C33-B6C9-524E84CCC31B}" type="presOf" srcId="{DB04B730-7734-49CA-8D88-09B27D7BB4CE}" destId="{616B8D4E-2B66-41FE-9C22-DA0CDDEAFF31}" srcOrd="0" destOrd="2" presId="urn:microsoft.com/office/officeart/2005/8/layout/bList2"/>
    <dgm:cxn modelId="{05915EC2-A424-4A37-83A8-6EE05A9A15E1}" type="presOf" srcId="{471FA187-9241-4B7D-B6BF-324C66C19221}" destId="{D57CA6DB-75E3-436A-A159-0C8A941D0E83}" srcOrd="0" destOrd="0" presId="urn:microsoft.com/office/officeart/2005/8/layout/bList2"/>
    <dgm:cxn modelId="{875F9F10-E032-41D0-86FC-7FFD6CFBC441}" type="presOf" srcId="{4D68E534-6417-4F81-AC07-B92115249750}" destId="{50BD48D0-4A84-4EFA-8A8F-F2530F54E967}" srcOrd="0" destOrd="1" presId="urn:microsoft.com/office/officeart/2005/8/layout/bList2"/>
    <dgm:cxn modelId="{AD2DE73E-0B15-44D4-B12D-0688ECE3DE28}" type="presOf" srcId="{2E712FDE-0596-41B1-AAB5-648B6E70D69E}" destId="{74ED16D2-1CCF-4858-8A67-94BB54983883}" srcOrd="0" destOrd="0" presId="urn:microsoft.com/office/officeart/2005/8/layout/bList2"/>
    <dgm:cxn modelId="{58BE3710-8046-4845-95A6-D1D16DC6229D}" srcId="{9A90E907-61E9-4859-BD12-5CDEBE3DBCB0}" destId="{F4B4D39C-D4A2-416E-BEB1-FDCAEE34FDF8}" srcOrd="0" destOrd="0" parTransId="{C3600C64-AF78-4B4C-AF60-B1F16CE5CC94}" sibTransId="{8E38E447-B124-4ECC-9A07-AAAFB0DAF8A3}"/>
    <dgm:cxn modelId="{91E8D6D3-C763-40F9-8869-E80142ACFCA0}" type="presOf" srcId="{C237A3AC-815F-499D-ABED-E5B8272CC81A}" destId="{85866277-DF4C-40B3-8397-3F10CCD0974B}" srcOrd="0" destOrd="2" presId="urn:microsoft.com/office/officeart/2005/8/layout/bList2"/>
    <dgm:cxn modelId="{2EA5FAE5-77C1-4406-960E-AC1B12DAEB2C}" srcId="{BDDE5D1F-B023-4A71-A1EE-46E988B6B172}" destId="{5A609F3E-59FE-4582-B517-509822B35EAF}" srcOrd="0" destOrd="0" parTransId="{6629EF8F-9322-48B9-87E0-E3FA81B2793D}" sibTransId="{CD5B36E0-0BB1-4C68-B40C-5B0536CDEB86}"/>
    <dgm:cxn modelId="{64DC639F-B179-4FF3-8A85-22468A2B337B}" srcId="{E4D39CB2-FA1B-489A-90FC-191AA3119E7C}" destId="{D4820243-6B4E-4595-83F1-0F3B7E1B61D0}" srcOrd="0" destOrd="0" parTransId="{553579DE-4771-4F3F-9C23-CE8FF502AB53}" sibTransId="{0861D268-4821-47B2-BE9F-936C24250FF3}"/>
    <dgm:cxn modelId="{31AD57D9-024B-4901-8115-BBFA36DC4C26}" type="presOf" srcId="{90D15495-0197-4C32-ACAA-FB453CD47E17}" destId="{92F3FFC0-CD4B-428B-86CF-CE0C2E19950F}" srcOrd="1" destOrd="0" presId="urn:microsoft.com/office/officeart/2005/8/layout/bList2"/>
    <dgm:cxn modelId="{75DE172B-E31F-48E5-9CB9-73D6614AA6B0}" srcId="{9295C2F6-0E3B-43D0-8FE5-05E29DBCC575}" destId="{C298BEF3-C247-4098-BA84-9D2A8B508071}" srcOrd="2" destOrd="0" parTransId="{6E16A3DC-0E7F-479E-85A9-2270DF4D82E7}" sibTransId="{3756A2B1-0E4A-4459-82CC-CC5B2C08F286}"/>
    <dgm:cxn modelId="{BE641607-C795-4646-AD15-BF27521EFE8E}" type="presOf" srcId="{2E066095-F172-403D-A284-BC565ABFC2EB}" destId="{3DB0EA36-D660-440F-BC47-182EEBA99CE3}" srcOrd="0" destOrd="1" presId="urn:microsoft.com/office/officeart/2005/8/layout/bList2"/>
    <dgm:cxn modelId="{187FCD97-18D9-4476-A7A1-6719B8792191}" type="presOf" srcId="{72A96138-094F-4451-BDD5-EA759814526A}" destId="{616B8D4E-2B66-41FE-9C22-DA0CDDEAFF31}" srcOrd="0" destOrd="1" presId="urn:microsoft.com/office/officeart/2005/8/layout/bList2"/>
    <dgm:cxn modelId="{D0E04F08-9596-44D0-8639-F7F3456F5C7F}" srcId="{9A90E907-61E9-4859-BD12-5CDEBE3DBCB0}" destId="{65EF72C5-51BA-4EBB-910A-CD17D130A21E}" srcOrd="3" destOrd="0" parTransId="{25217C42-B056-42B0-B98C-0E2B73296B66}" sibTransId="{ABAF0A5F-6025-4083-9F5A-A02E32301E28}"/>
    <dgm:cxn modelId="{DE438C49-A001-44C1-82D4-5EC67FC5256A}" srcId="{BDDE5D1F-B023-4A71-A1EE-46E988B6B172}" destId="{50F02076-459A-472A-936A-2392049070CF}" srcOrd="2" destOrd="0" parTransId="{C8D89D27-0597-4072-986C-E8F14E5E375A}" sibTransId="{9EB4B4ED-08A3-4879-B96C-567F25EBC4A7}"/>
    <dgm:cxn modelId="{60FB4569-5564-4B23-B861-47EF3734386C}" type="presOf" srcId="{46DD833D-54BD-4F5F-905C-3CCCD361C06E}" destId="{B098B566-4747-431A-B359-3A7FF058C315}" srcOrd="0" destOrd="0" presId="urn:microsoft.com/office/officeart/2005/8/layout/bList2"/>
    <dgm:cxn modelId="{5CD976CE-E55E-47B9-81A2-7571B269790E}" type="presOf" srcId="{541DCF28-8384-45EB-BFB3-F9DEC8F23F26}" destId="{3DB0EA36-D660-440F-BC47-182EEBA99CE3}" srcOrd="0" destOrd="3" presId="urn:microsoft.com/office/officeart/2005/8/layout/bList2"/>
    <dgm:cxn modelId="{0FFC6D0E-4380-4406-8993-5BBA25C48760}" srcId="{42776ED3-849D-432A-B6C9-CED1334A6147}" destId="{BDDE5D1F-B023-4A71-A1EE-46E988B6B172}" srcOrd="1" destOrd="0" parTransId="{BA60F145-ADE8-4F7D-9FE4-52961B0BD8A8}" sibTransId="{00F1DC25-612D-4E45-910D-1F791242A27C}"/>
    <dgm:cxn modelId="{B491E3D2-545A-4791-913E-C96FFF16BAB9}" srcId="{E4D39CB2-FA1B-489A-90FC-191AA3119E7C}" destId="{4170B3DC-03EF-4838-884C-7C4F79EF68CE}" srcOrd="1" destOrd="0" parTransId="{A3BBFCB1-8FB0-402B-9F3F-A670E9B5294A}" sibTransId="{D2B836BB-A602-413E-AB2D-10F9FD50E757}"/>
    <dgm:cxn modelId="{D6936AA3-2542-495B-8777-0C282486DA5A}" type="presOf" srcId="{E4D39CB2-FA1B-489A-90FC-191AA3119E7C}" destId="{939652D6-DBF2-44EB-BFD9-95DABF6DF398}" srcOrd="1" destOrd="0" presId="urn:microsoft.com/office/officeart/2005/8/layout/bList2"/>
    <dgm:cxn modelId="{E67AC9C4-4525-4182-AC33-88AE140DAB78}" type="presOf" srcId="{9295C2F6-0E3B-43D0-8FE5-05E29DBCC575}" destId="{EE54FDD0-F702-4AA2-B418-D19C78DA24CE}" srcOrd="1" destOrd="0" presId="urn:microsoft.com/office/officeart/2005/8/layout/bList2"/>
    <dgm:cxn modelId="{6D7D02F0-B454-48F9-8EC0-5041BD3059F8}" type="presOf" srcId="{F4B4D39C-D4A2-416E-BEB1-FDCAEE34FDF8}" destId="{616B8D4E-2B66-41FE-9C22-DA0CDDEAFF31}" srcOrd="0" destOrd="0" presId="urn:microsoft.com/office/officeart/2005/8/layout/bList2"/>
    <dgm:cxn modelId="{7AD63E76-29C1-4A66-9015-361AA0A21962}" srcId="{9295C2F6-0E3B-43D0-8FE5-05E29DBCC575}" destId="{2E066095-F172-403D-A284-BC565ABFC2EB}" srcOrd="1" destOrd="0" parTransId="{11CEB281-6A14-427C-8588-D9F03C89D313}" sibTransId="{9D661B09-54BD-4A84-AF55-871DD7B31166}"/>
    <dgm:cxn modelId="{831A6E67-DDE3-41D3-BBF8-CEC1D71BB356}" srcId="{BDDE5D1F-B023-4A71-A1EE-46E988B6B172}" destId="{4D68E534-6417-4F81-AC07-B92115249750}" srcOrd="1" destOrd="0" parTransId="{533F2975-7C40-406E-8CE1-C8D4CEFED7DA}" sibTransId="{32070B2A-A359-4567-B5FF-E93D9FAF1511}"/>
    <dgm:cxn modelId="{2D7A2F2D-DDFF-46BE-81E6-B6EF9EFFE88C}" type="presOf" srcId="{9A90E907-61E9-4859-BD12-5CDEBE3DBCB0}" destId="{BBC67401-3EB6-4948-9298-CB73FCFCFDFA}" srcOrd="1" destOrd="0" presId="urn:microsoft.com/office/officeart/2005/8/layout/bList2"/>
    <dgm:cxn modelId="{8F44AC21-BD14-41F8-828D-7EFBC1CC4A00}" type="presOf" srcId="{B2457923-E055-451C-9D82-229DFFFB264C}" destId="{3DB0EA36-D660-440F-BC47-182EEBA99CE3}" srcOrd="0" destOrd="0" presId="urn:microsoft.com/office/officeart/2005/8/layout/bList2"/>
    <dgm:cxn modelId="{1415C1A0-5BC7-4A75-AB1A-B33CC3A45067}" type="presOf" srcId="{5A609F3E-59FE-4582-B517-509822B35EAF}" destId="{50BD48D0-4A84-4EFA-8A8F-F2530F54E967}" srcOrd="0" destOrd="0" presId="urn:microsoft.com/office/officeart/2005/8/layout/bList2"/>
    <dgm:cxn modelId="{305DE560-8A35-446F-ACFB-8CABAD8114E6}" type="presOf" srcId="{00F1DC25-612D-4E45-910D-1F791242A27C}" destId="{5FFB7AC5-38B8-4056-8E0A-DAA368F07445}" srcOrd="0" destOrd="0" presId="urn:microsoft.com/office/officeart/2005/8/layout/bList2"/>
    <dgm:cxn modelId="{02836909-6CF5-4A5B-8964-317089FEC906}" srcId="{9A90E907-61E9-4859-BD12-5CDEBE3DBCB0}" destId="{DB04B730-7734-49CA-8D88-09B27D7BB4CE}" srcOrd="2" destOrd="0" parTransId="{94C4E24C-CC40-4B06-AF85-1F126BE1E6CA}" sibTransId="{5B84583F-07EA-46D6-98FA-307387DFB9AA}"/>
    <dgm:cxn modelId="{035C75D0-F3D2-4D6A-A756-5E769A6DF154}" type="presOf" srcId="{42776ED3-849D-432A-B6C9-CED1334A6147}" destId="{CFCCFDDC-DD5C-4D31-9F72-015526B5C769}" srcOrd="0" destOrd="0" presId="urn:microsoft.com/office/officeart/2005/8/layout/bList2"/>
    <dgm:cxn modelId="{D25C7197-3E13-4391-9110-4EE4FBE78700}" srcId="{90D15495-0197-4C32-ACAA-FB453CD47E17}" destId="{46DD833D-54BD-4F5F-905C-3CCCD361C06E}" srcOrd="0" destOrd="0" parTransId="{0E2B6509-2F55-4248-A410-D4B5FA87D4AD}" sibTransId="{52F2F258-D833-4166-BB19-930CD8619CB8}"/>
    <dgm:cxn modelId="{32F15E1B-8FD1-47C2-AE3C-6576FC4B269F}" type="presOf" srcId="{D4820243-6B4E-4595-83F1-0F3B7E1B61D0}" destId="{85866277-DF4C-40B3-8397-3F10CCD0974B}" srcOrd="0" destOrd="0" presId="urn:microsoft.com/office/officeart/2005/8/layout/bList2"/>
    <dgm:cxn modelId="{F62BEB3B-5B7A-4786-A564-8C4B7F1D86E2}" srcId="{9295C2F6-0E3B-43D0-8FE5-05E29DBCC575}" destId="{B2457923-E055-451C-9D82-229DFFFB264C}" srcOrd="0" destOrd="0" parTransId="{F6A1760C-0CAD-4405-A8F5-C7014F1AF85B}" sibTransId="{915FBE43-FD66-4270-9F90-2E487D5B4CFF}"/>
    <dgm:cxn modelId="{0B3D3C0F-EE90-46B2-88FD-A8183F02BDB8}" srcId="{9A90E907-61E9-4859-BD12-5CDEBE3DBCB0}" destId="{72A96138-094F-4451-BDD5-EA759814526A}" srcOrd="1" destOrd="0" parTransId="{673B2C81-E7B8-42EB-8F25-FA65F9FD49A7}" sibTransId="{B2D1DBD0-B02C-4887-90CD-000DB4FFB168}"/>
    <dgm:cxn modelId="{93676763-B445-4005-AC36-6F86622CF954}" type="presOf" srcId="{90D15495-0197-4C32-ACAA-FB453CD47E17}" destId="{2C912467-A26D-40C5-9D82-F116CA809483}" srcOrd="0" destOrd="0" presId="urn:microsoft.com/office/officeart/2005/8/layout/bList2"/>
    <dgm:cxn modelId="{56DFBB4E-53E7-4E37-AC03-15D29C03F785}" type="presOf" srcId="{65EF72C5-51BA-4EBB-910A-CD17D130A21E}" destId="{616B8D4E-2B66-41FE-9C22-DA0CDDEAFF31}" srcOrd="0" destOrd="3" presId="urn:microsoft.com/office/officeart/2005/8/layout/bList2"/>
    <dgm:cxn modelId="{C4EAA8AD-4ECE-4BC2-88E4-9A3B76C6B464}" srcId="{9A90E907-61E9-4859-BD12-5CDEBE3DBCB0}" destId="{B5A27E76-A6BB-4E5D-BC9B-BC12BC914D74}" srcOrd="4" destOrd="0" parTransId="{57A5FE93-182B-486B-8582-9E72360FCB03}" sibTransId="{49E3F6F7-39E3-494A-97ED-ED377FCFF0BE}"/>
    <dgm:cxn modelId="{276F6083-157A-4C9E-B67E-9683FB565946}" srcId="{42776ED3-849D-432A-B6C9-CED1334A6147}" destId="{90D15495-0197-4C32-ACAA-FB453CD47E17}" srcOrd="2" destOrd="0" parTransId="{82DDA68C-4CD5-46C1-9317-96D832984809}" sibTransId="{0DB5B0D3-7266-47AB-9EDB-05C36AE7455C}"/>
    <dgm:cxn modelId="{EFC76019-B3BD-4854-AD33-0373FBC2E2D5}" srcId="{42776ED3-849D-432A-B6C9-CED1334A6147}" destId="{E4D39CB2-FA1B-489A-90FC-191AA3119E7C}" srcOrd="0" destOrd="0" parTransId="{16F0033C-619E-4388-B428-B8AE9FF23CA0}" sibTransId="{471FA187-9241-4B7D-B6BF-324C66C19221}"/>
    <dgm:cxn modelId="{68674930-04A2-4DEA-8FB2-734E81CCBEC3}" type="presOf" srcId="{B6C1EE0B-2B10-4987-8B5F-8D4B3A99209E}" destId="{85866277-DF4C-40B3-8397-3F10CCD0974B}" srcOrd="0" destOrd="3" presId="urn:microsoft.com/office/officeart/2005/8/layout/bList2"/>
    <dgm:cxn modelId="{9C75CA43-2FBC-4B9C-A165-A772459A9B58}" type="presOf" srcId="{C298BEF3-C247-4098-BA84-9D2A8B508071}" destId="{3DB0EA36-D660-440F-BC47-182EEBA99CE3}" srcOrd="0" destOrd="2" presId="urn:microsoft.com/office/officeart/2005/8/layout/bList2"/>
    <dgm:cxn modelId="{CDD63341-C03A-461A-AEEE-51CA5B4467DB}" type="presOf" srcId="{4170B3DC-03EF-4838-884C-7C4F79EF68CE}" destId="{85866277-DF4C-40B3-8397-3F10CCD0974B}" srcOrd="0" destOrd="1" presId="urn:microsoft.com/office/officeart/2005/8/layout/bList2"/>
    <dgm:cxn modelId="{3D4167C6-113C-4131-9AE9-A80E587029B0}" srcId="{42776ED3-849D-432A-B6C9-CED1334A6147}" destId="{9295C2F6-0E3B-43D0-8FE5-05E29DBCC575}" srcOrd="4" destOrd="0" parTransId="{0863EC22-C837-4D3D-88CC-662682F4D340}" sibTransId="{6169A2E7-4792-4110-A5F4-CB7672EFA1F5}"/>
    <dgm:cxn modelId="{FAA5085B-0791-4FFE-9509-ADF7F566EA96}" type="presOf" srcId="{9A90E907-61E9-4859-BD12-5CDEBE3DBCB0}" destId="{98B09B81-F41E-46FC-8593-31FD37B3A36E}" srcOrd="0" destOrd="0" presId="urn:microsoft.com/office/officeart/2005/8/layout/bList2"/>
    <dgm:cxn modelId="{3E9FBD9D-7358-4FD3-88F4-3F9F361C9D96}" type="presParOf" srcId="{CFCCFDDC-DD5C-4D31-9F72-015526B5C769}" destId="{F8D0CB8D-F5B0-4B05-9310-442F51BDBB37}" srcOrd="0" destOrd="0" presId="urn:microsoft.com/office/officeart/2005/8/layout/bList2"/>
    <dgm:cxn modelId="{73EEC71A-06F4-4F33-812C-84187631893B}" type="presParOf" srcId="{F8D0CB8D-F5B0-4B05-9310-442F51BDBB37}" destId="{85866277-DF4C-40B3-8397-3F10CCD0974B}" srcOrd="0" destOrd="0" presId="urn:microsoft.com/office/officeart/2005/8/layout/bList2"/>
    <dgm:cxn modelId="{5124D851-685A-4F5C-8AC0-79C59F624180}" type="presParOf" srcId="{F8D0CB8D-F5B0-4B05-9310-442F51BDBB37}" destId="{722A157D-8BAA-4097-AC10-D7530A98C550}" srcOrd="1" destOrd="0" presId="urn:microsoft.com/office/officeart/2005/8/layout/bList2"/>
    <dgm:cxn modelId="{6E2D7474-F079-416B-A781-78BCCE071D71}" type="presParOf" srcId="{F8D0CB8D-F5B0-4B05-9310-442F51BDBB37}" destId="{939652D6-DBF2-44EB-BFD9-95DABF6DF398}" srcOrd="2" destOrd="0" presId="urn:microsoft.com/office/officeart/2005/8/layout/bList2"/>
    <dgm:cxn modelId="{08ACB9D7-4C9C-4496-B940-AC85777F6D03}" type="presParOf" srcId="{F8D0CB8D-F5B0-4B05-9310-442F51BDBB37}" destId="{75A07CD3-6970-4099-B3F1-64F931F7A2BD}" srcOrd="3" destOrd="0" presId="urn:microsoft.com/office/officeart/2005/8/layout/bList2"/>
    <dgm:cxn modelId="{A74BA0C4-88F6-47D7-85A0-E75044E8AA33}" type="presParOf" srcId="{CFCCFDDC-DD5C-4D31-9F72-015526B5C769}" destId="{D57CA6DB-75E3-436A-A159-0C8A941D0E83}" srcOrd="1" destOrd="0" presId="urn:microsoft.com/office/officeart/2005/8/layout/bList2"/>
    <dgm:cxn modelId="{6371E248-2E3D-4325-9C39-0846D4106667}" type="presParOf" srcId="{CFCCFDDC-DD5C-4D31-9F72-015526B5C769}" destId="{09B45E22-401A-4E69-A663-EB3C4B8CB126}" srcOrd="2" destOrd="0" presId="urn:microsoft.com/office/officeart/2005/8/layout/bList2"/>
    <dgm:cxn modelId="{CD64C226-87BF-41FF-96A0-0DD6FF92CB0C}" type="presParOf" srcId="{09B45E22-401A-4E69-A663-EB3C4B8CB126}" destId="{50BD48D0-4A84-4EFA-8A8F-F2530F54E967}" srcOrd="0" destOrd="0" presId="urn:microsoft.com/office/officeart/2005/8/layout/bList2"/>
    <dgm:cxn modelId="{C914AF3C-1635-4F5D-ACDC-7C9CC9B4F041}" type="presParOf" srcId="{09B45E22-401A-4E69-A663-EB3C4B8CB126}" destId="{4E548F7E-C4D8-4E55-B625-9AFA82A34CAC}" srcOrd="1" destOrd="0" presId="urn:microsoft.com/office/officeart/2005/8/layout/bList2"/>
    <dgm:cxn modelId="{AD7FB1B1-3D7C-4EFB-B7B1-0B79240EF1C6}" type="presParOf" srcId="{09B45E22-401A-4E69-A663-EB3C4B8CB126}" destId="{357A8B9F-82AE-4B84-B7D3-690D25E23FB0}" srcOrd="2" destOrd="0" presId="urn:microsoft.com/office/officeart/2005/8/layout/bList2"/>
    <dgm:cxn modelId="{A79FF5F4-2A93-44CF-A98E-21B93057A12A}" type="presParOf" srcId="{09B45E22-401A-4E69-A663-EB3C4B8CB126}" destId="{F8533FC7-552F-4D84-803B-8779E1D43E65}" srcOrd="3" destOrd="0" presId="urn:microsoft.com/office/officeart/2005/8/layout/bList2"/>
    <dgm:cxn modelId="{165CF5E5-827F-4F61-9CD3-A2EE3E2BC2AC}" type="presParOf" srcId="{CFCCFDDC-DD5C-4D31-9F72-015526B5C769}" destId="{5FFB7AC5-38B8-4056-8E0A-DAA368F07445}" srcOrd="3" destOrd="0" presId="urn:microsoft.com/office/officeart/2005/8/layout/bList2"/>
    <dgm:cxn modelId="{5EADFCB9-20BE-4BAA-A043-24FEA381CFDC}" type="presParOf" srcId="{CFCCFDDC-DD5C-4D31-9F72-015526B5C769}" destId="{F2ED4F80-F0F3-439C-AAE7-55A10B5D8400}" srcOrd="4" destOrd="0" presId="urn:microsoft.com/office/officeart/2005/8/layout/bList2"/>
    <dgm:cxn modelId="{3E317B3E-2221-454E-B055-F1068D4937D4}" type="presParOf" srcId="{F2ED4F80-F0F3-439C-AAE7-55A10B5D8400}" destId="{B098B566-4747-431A-B359-3A7FF058C315}" srcOrd="0" destOrd="0" presId="urn:microsoft.com/office/officeart/2005/8/layout/bList2"/>
    <dgm:cxn modelId="{C5CC8F31-D31E-464B-9D52-B3E401700DC6}" type="presParOf" srcId="{F2ED4F80-F0F3-439C-AAE7-55A10B5D8400}" destId="{2C912467-A26D-40C5-9D82-F116CA809483}" srcOrd="1" destOrd="0" presId="urn:microsoft.com/office/officeart/2005/8/layout/bList2"/>
    <dgm:cxn modelId="{CEBFE087-22D3-43D8-A34C-3D6E6D79F22A}" type="presParOf" srcId="{F2ED4F80-F0F3-439C-AAE7-55A10B5D8400}" destId="{92F3FFC0-CD4B-428B-86CF-CE0C2E19950F}" srcOrd="2" destOrd="0" presId="urn:microsoft.com/office/officeart/2005/8/layout/bList2"/>
    <dgm:cxn modelId="{DC1F45AC-A78B-4686-9903-1DC4F1A47575}" type="presParOf" srcId="{F2ED4F80-F0F3-439C-AAE7-55A10B5D8400}" destId="{137484EF-CCC5-483E-A6BF-E98DFE845EBA}" srcOrd="3" destOrd="0" presId="urn:microsoft.com/office/officeart/2005/8/layout/bList2"/>
    <dgm:cxn modelId="{D37A1292-499D-4FC7-9002-2F6A46413A6F}" type="presParOf" srcId="{CFCCFDDC-DD5C-4D31-9F72-015526B5C769}" destId="{269CB11F-0F08-49C9-9325-86A4DC2C89C0}" srcOrd="5" destOrd="0" presId="urn:microsoft.com/office/officeart/2005/8/layout/bList2"/>
    <dgm:cxn modelId="{5AAC5AB3-F9C5-4C6F-B504-89C2C8D7BD30}" type="presParOf" srcId="{CFCCFDDC-DD5C-4D31-9F72-015526B5C769}" destId="{630609C1-E30E-4615-A0F5-E82A9A27DC68}" srcOrd="6" destOrd="0" presId="urn:microsoft.com/office/officeart/2005/8/layout/bList2"/>
    <dgm:cxn modelId="{1A2E2C43-7671-4C47-9C0A-66D9A5A3AE49}" type="presParOf" srcId="{630609C1-E30E-4615-A0F5-E82A9A27DC68}" destId="{616B8D4E-2B66-41FE-9C22-DA0CDDEAFF31}" srcOrd="0" destOrd="0" presId="urn:microsoft.com/office/officeart/2005/8/layout/bList2"/>
    <dgm:cxn modelId="{C0926532-9DE8-494F-A529-399C6DE93BC7}" type="presParOf" srcId="{630609C1-E30E-4615-A0F5-E82A9A27DC68}" destId="{98B09B81-F41E-46FC-8593-31FD37B3A36E}" srcOrd="1" destOrd="0" presId="urn:microsoft.com/office/officeart/2005/8/layout/bList2"/>
    <dgm:cxn modelId="{7056EE11-5515-4EEF-9D27-46FE7EFAB27B}" type="presParOf" srcId="{630609C1-E30E-4615-A0F5-E82A9A27DC68}" destId="{BBC67401-3EB6-4948-9298-CB73FCFCFDFA}" srcOrd="2" destOrd="0" presId="urn:microsoft.com/office/officeart/2005/8/layout/bList2"/>
    <dgm:cxn modelId="{BA841572-AEAC-4188-B771-7FA7F5AEF1BB}" type="presParOf" srcId="{630609C1-E30E-4615-A0F5-E82A9A27DC68}" destId="{F30A7E62-2BEF-4FA0-96BC-6D1EACAA18CF}" srcOrd="3" destOrd="0" presId="urn:microsoft.com/office/officeart/2005/8/layout/bList2"/>
    <dgm:cxn modelId="{8266E020-9E65-4018-B6D8-B3AF74BC62E1}" type="presParOf" srcId="{CFCCFDDC-DD5C-4D31-9F72-015526B5C769}" destId="{74ED16D2-1CCF-4858-8A67-94BB54983883}" srcOrd="7" destOrd="0" presId="urn:microsoft.com/office/officeart/2005/8/layout/bList2"/>
    <dgm:cxn modelId="{65FA195C-E1FE-4B52-8B51-5651DA36118A}" type="presParOf" srcId="{CFCCFDDC-DD5C-4D31-9F72-015526B5C769}" destId="{EA282571-19D3-45ED-8EC9-8989C89488ED}" srcOrd="8" destOrd="0" presId="urn:microsoft.com/office/officeart/2005/8/layout/bList2"/>
    <dgm:cxn modelId="{D0FE3C11-D602-4222-A46D-EEB16EE13FD7}" type="presParOf" srcId="{EA282571-19D3-45ED-8EC9-8989C89488ED}" destId="{3DB0EA36-D660-440F-BC47-182EEBA99CE3}" srcOrd="0" destOrd="0" presId="urn:microsoft.com/office/officeart/2005/8/layout/bList2"/>
    <dgm:cxn modelId="{5F424A48-09E0-4D08-8D43-71ED52306C6E}" type="presParOf" srcId="{EA282571-19D3-45ED-8EC9-8989C89488ED}" destId="{68B13EE1-D61E-4C6C-95A1-CF6C5195B35B}" srcOrd="1" destOrd="0" presId="urn:microsoft.com/office/officeart/2005/8/layout/bList2"/>
    <dgm:cxn modelId="{90983906-CD26-47A2-8838-3AA9A99352BE}" type="presParOf" srcId="{EA282571-19D3-45ED-8EC9-8989C89488ED}" destId="{EE54FDD0-F702-4AA2-B418-D19C78DA24CE}" srcOrd="2" destOrd="0" presId="urn:microsoft.com/office/officeart/2005/8/layout/bList2"/>
    <dgm:cxn modelId="{6106805C-75C5-4FC6-90F1-7A2E2FEC5B87}" type="presParOf" srcId="{EA282571-19D3-45ED-8EC9-8989C89488ED}" destId="{3F1AA49B-2733-48EB-92B4-74FE693CD85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776ED3-849D-432A-B6C9-CED1334A6147}" type="doc">
      <dgm:prSet loTypeId="urn:microsoft.com/office/officeart/2005/8/layout/bList2" loCatId="list" qsTypeId="urn:microsoft.com/office/officeart/2005/8/quickstyle/simple1" qsCatId="simple" csTypeId="urn:microsoft.com/office/officeart/2005/8/colors/colorful2" csCatId="colorful" phldr="1"/>
      <dgm:spPr/>
      <dgm:t>
        <a:bodyPr/>
        <a:lstStyle/>
        <a:p>
          <a:endParaRPr lang="zh-CN" altLang="en-US"/>
        </a:p>
      </dgm:t>
    </dgm:pt>
    <dgm:pt modelId="{E4D39CB2-FA1B-489A-90FC-191AA3119E7C}">
      <dgm:prSet phldrT="[文本]"/>
      <dgm:spPr/>
      <dgm:t>
        <a:bodyPr/>
        <a:lstStyle/>
        <a:p>
          <a:r>
            <a:rPr lang="zh-CN" altLang="zh-CN" dirty="0" smtClean="0"/>
            <a:t>学习环境</a:t>
          </a:r>
          <a:endParaRPr lang="zh-CN" altLang="en-US" dirty="0"/>
        </a:p>
      </dgm:t>
    </dgm:pt>
    <dgm:pt modelId="{16F0033C-619E-4388-B428-B8AE9FF23CA0}" type="parTrans" cxnId="{EFC76019-B3BD-4854-AD33-0373FBC2E2D5}">
      <dgm:prSet/>
      <dgm:spPr/>
      <dgm:t>
        <a:bodyPr/>
        <a:lstStyle/>
        <a:p>
          <a:endParaRPr lang="zh-CN" altLang="en-US"/>
        </a:p>
      </dgm:t>
    </dgm:pt>
    <dgm:pt modelId="{471FA187-9241-4B7D-B6BF-324C66C19221}" type="sibTrans" cxnId="{EFC76019-B3BD-4854-AD33-0373FBC2E2D5}">
      <dgm:prSet/>
      <dgm:spPr/>
      <dgm:t>
        <a:bodyPr/>
        <a:lstStyle/>
        <a:p>
          <a:endParaRPr lang="zh-CN" altLang="en-US"/>
        </a:p>
      </dgm:t>
    </dgm:pt>
    <dgm:pt modelId="{D4820243-6B4E-4595-83F1-0F3B7E1B61D0}">
      <dgm:prSet phldrT="[文本]" custT="1"/>
      <dgm:spPr/>
      <dgm:t>
        <a:bodyPr/>
        <a:lstStyle/>
        <a:p>
          <a:r>
            <a:rPr lang="zh-CN" altLang="en-US" sz="1400" dirty="0" smtClean="0">
              <a:latin typeface="宋体" panose="02010600030101010101" pitchFamily="2" charset="-122"/>
              <a:ea typeface="宋体" panose="02010600030101010101" pitchFamily="2" charset="-122"/>
            </a:rPr>
            <a:t>硬件环境</a:t>
          </a:r>
          <a:endParaRPr lang="zh-CN" altLang="en-US" sz="1400" dirty="0">
            <a:latin typeface="宋体" panose="02010600030101010101" pitchFamily="2" charset="-122"/>
            <a:ea typeface="宋体" panose="02010600030101010101" pitchFamily="2" charset="-122"/>
          </a:endParaRPr>
        </a:p>
      </dgm:t>
    </dgm:pt>
    <dgm:pt modelId="{553579DE-4771-4F3F-9C23-CE8FF502AB53}" type="parTrans" cxnId="{64DC639F-B179-4FF3-8A85-22468A2B337B}">
      <dgm:prSet/>
      <dgm:spPr/>
      <dgm:t>
        <a:bodyPr/>
        <a:lstStyle/>
        <a:p>
          <a:endParaRPr lang="zh-CN" altLang="en-US"/>
        </a:p>
      </dgm:t>
    </dgm:pt>
    <dgm:pt modelId="{0861D268-4821-47B2-BE9F-936C24250FF3}" type="sibTrans" cxnId="{64DC639F-B179-4FF3-8A85-22468A2B337B}">
      <dgm:prSet/>
      <dgm:spPr/>
      <dgm:t>
        <a:bodyPr/>
        <a:lstStyle/>
        <a:p>
          <a:endParaRPr lang="zh-CN" altLang="en-US"/>
        </a:p>
      </dgm:t>
    </dgm:pt>
    <dgm:pt modelId="{BDDE5D1F-B023-4A71-A1EE-46E988B6B172}">
      <dgm:prSet phldrT="[文本]"/>
      <dgm:spPr/>
      <dgm:t>
        <a:bodyPr/>
        <a:lstStyle/>
        <a:p>
          <a:r>
            <a:rPr lang="zh-CN" altLang="zh-CN" dirty="0" smtClean="0"/>
            <a:t>教师发展</a:t>
          </a:r>
          <a:endParaRPr lang="zh-CN" altLang="en-US" dirty="0"/>
        </a:p>
      </dgm:t>
    </dgm:pt>
    <dgm:pt modelId="{BA60F145-ADE8-4F7D-9FE4-52961B0BD8A8}" type="parTrans" cxnId="{0FFC6D0E-4380-4406-8993-5BBA25C48760}">
      <dgm:prSet/>
      <dgm:spPr/>
      <dgm:t>
        <a:bodyPr/>
        <a:lstStyle/>
        <a:p>
          <a:endParaRPr lang="zh-CN" altLang="en-US"/>
        </a:p>
      </dgm:t>
    </dgm:pt>
    <dgm:pt modelId="{00F1DC25-612D-4E45-910D-1F791242A27C}" type="sibTrans" cxnId="{0FFC6D0E-4380-4406-8993-5BBA25C48760}">
      <dgm:prSet/>
      <dgm:spPr/>
      <dgm:t>
        <a:bodyPr/>
        <a:lstStyle/>
        <a:p>
          <a:endParaRPr lang="zh-CN" altLang="en-US"/>
        </a:p>
      </dgm:t>
    </dgm:pt>
    <dgm:pt modelId="{5A609F3E-59FE-4582-B517-509822B35EAF}">
      <dgm:prSet phldrT="[文本]"/>
      <dgm:spPr/>
      <dgm:t>
        <a:bodyPr/>
        <a:lstStyle/>
        <a:p>
          <a:r>
            <a:rPr lang="zh-CN" altLang="zh-CN" dirty="0" smtClean="0">
              <a:latin typeface="宋体" panose="02010600030101010101" pitchFamily="2" charset="-122"/>
              <a:ea typeface="宋体" panose="02010600030101010101" pitchFamily="2" charset="-122"/>
            </a:rPr>
            <a:t>对信息技术与教学整合的认识与态度</a:t>
          </a:r>
          <a:endParaRPr lang="zh-CN" altLang="en-US" dirty="0">
            <a:latin typeface="宋体" panose="02010600030101010101" pitchFamily="2" charset="-122"/>
            <a:ea typeface="宋体" panose="02010600030101010101" pitchFamily="2" charset="-122"/>
          </a:endParaRPr>
        </a:p>
      </dgm:t>
    </dgm:pt>
    <dgm:pt modelId="{6629EF8F-9322-48B9-87E0-E3FA81B2793D}" type="parTrans" cxnId="{2EA5FAE5-77C1-4406-960E-AC1B12DAEB2C}">
      <dgm:prSet/>
      <dgm:spPr/>
      <dgm:t>
        <a:bodyPr/>
        <a:lstStyle/>
        <a:p>
          <a:endParaRPr lang="zh-CN" altLang="en-US"/>
        </a:p>
      </dgm:t>
    </dgm:pt>
    <dgm:pt modelId="{CD5B36E0-0BB1-4C68-B40C-5B0536CDEB86}" type="sibTrans" cxnId="{2EA5FAE5-77C1-4406-960E-AC1B12DAEB2C}">
      <dgm:prSet/>
      <dgm:spPr/>
      <dgm:t>
        <a:bodyPr/>
        <a:lstStyle/>
        <a:p>
          <a:endParaRPr lang="zh-CN" altLang="en-US"/>
        </a:p>
      </dgm:t>
    </dgm:pt>
    <dgm:pt modelId="{4D68E534-6417-4F81-AC07-B92115249750}">
      <dgm:prSet phldrT="[文本]"/>
      <dgm:spPr/>
      <dgm:t>
        <a:bodyPr/>
        <a:lstStyle/>
        <a:p>
          <a:r>
            <a:rPr lang="zh-CN" altLang="zh-CN" dirty="0" smtClean="0">
              <a:latin typeface="宋体" panose="02010600030101010101" pitchFamily="2" charset="-122"/>
              <a:ea typeface="宋体" panose="02010600030101010101" pitchFamily="2" charset="-122"/>
            </a:rPr>
            <a:t>对信息技术与教学整合的知识与应用能力</a:t>
          </a:r>
          <a:endParaRPr lang="zh-CN" altLang="en-US" dirty="0">
            <a:latin typeface="宋体" panose="02010600030101010101" pitchFamily="2" charset="-122"/>
            <a:ea typeface="宋体" panose="02010600030101010101" pitchFamily="2" charset="-122"/>
          </a:endParaRPr>
        </a:p>
      </dgm:t>
    </dgm:pt>
    <dgm:pt modelId="{533F2975-7C40-406E-8CE1-C8D4CEFED7DA}" type="parTrans" cxnId="{831A6E67-DDE3-41D3-BBF8-CEC1D71BB356}">
      <dgm:prSet/>
      <dgm:spPr/>
      <dgm:t>
        <a:bodyPr/>
        <a:lstStyle/>
        <a:p>
          <a:endParaRPr lang="zh-CN" altLang="en-US"/>
        </a:p>
      </dgm:t>
    </dgm:pt>
    <dgm:pt modelId="{32070B2A-A359-4567-B5FF-E93D9FAF1511}" type="sibTrans" cxnId="{831A6E67-DDE3-41D3-BBF8-CEC1D71BB356}">
      <dgm:prSet/>
      <dgm:spPr/>
      <dgm:t>
        <a:bodyPr/>
        <a:lstStyle/>
        <a:p>
          <a:endParaRPr lang="zh-CN" altLang="en-US"/>
        </a:p>
      </dgm:t>
    </dgm:pt>
    <dgm:pt modelId="{90D15495-0197-4C32-ACAA-FB453CD47E17}">
      <dgm:prSet phldrT="[文本]"/>
      <dgm:spPr/>
      <dgm:t>
        <a:bodyPr/>
        <a:lstStyle/>
        <a:p>
          <a:r>
            <a:rPr lang="zh-CN" altLang="zh-CN" dirty="0" smtClean="0"/>
            <a:t>学生发展</a:t>
          </a:r>
          <a:endParaRPr lang="zh-CN" altLang="en-US" dirty="0"/>
        </a:p>
      </dgm:t>
    </dgm:pt>
    <dgm:pt modelId="{82DDA68C-4CD5-46C1-9317-96D832984809}" type="parTrans" cxnId="{276F6083-157A-4C9E-B67E-9683FB565946}">
      <dgm:prSet/>
      <dgm:spPr/>
      <dgm:t>
        <a:bodyPr/>
        <a:lstStyle/>
        <a:p>
          <a:endParaRPr lang="zh-CN" altLang="en-US"/>
        </a:p>
      </dgm:t>
    </dgm:pt>
    <dgm:pt modelId="{0DB5B0D3-7266-47AB-9EDB-05C36AE7455C}" type="sibTrans" cxnId="{276F6083-157A-4C9E-B67E-9683FB565946}">
      <dgm:prSet/>
      <dgm:spPr/>
      <dgm:t>
        <a:bodyPr/>
        <a:lstStyle/>
        <a:p>
          <a:endParaRPr lang="zh-CN" altLang="en-US"/>
        </a:p>
      </dgm:t>
    </dgm:pt>
    <dgm:pt modelId="{46DD833D-54BD-4F5F-905C-3CCCD361C06E}">
      <dgm:prSet phldrT="[文本]"/>
      <dgm:spPr/>
      <dgm:t>
        <a:bodyPr/>
        <a:lstStyle/>
        <a:p>
          <a:r>
            <a:rPr lang="zh-CN" altLang="zh-CN" dirty="0" smtClean="0">
              <a:latin typeface="宋体" panose="02010600030101010101" pitchFamily="2" charset="-122"/>
              <a:ea typeface="宋体" panose="02010600030101010101" pitchFamily="2" charset="-122"/>
            </a:rPr>
            <a:t>应用信息技术的态度与能力</a:t>
          </a:r>
          <a:endParaRPr lang="zh-CN" altLang="en-US" dirty="0">
            <a:latin typeface="宋体" panose="02010600030101010101" pitchFamily="2" charset="-122"/>
            <a:ea typeface="宋体" panose="02010600030101010101" pitchFamily="2" charset="-122"/>
          </a:endParaRPr>
        </a:p>
      </dgm:t>
    </dgm:pt>
    <dgm:pt modelId="{0E2B6509-2F55-4248-A410-D4B5FA87D4AD}" type="parTrans" cxnId="{D25C7197-3E13-4391-9110-4EE4FBE78700}">
      <dgm:prSet/>
      <dgm:spPr/>
      <dgm:t>
        <a:bodyPr/>
        <a:lstStyle/>
        <a:p>
          <a:endParaRPr lang="zh-CN" altLang="en-US"/>
        </a:p>
      </dgm:t>
    </dgm:pt>
    <dgm:pt modelId="{52F2F258-D833-4166-BB19-930CD8619CB8}" type="sibTrans" cxnId="{D25C7197-3E13-4391-9110-4EE4FBE78700}">
      <dgm:prSet/>
      <dgm:spPr/>
      <dgm:t>
        <a:bodyPr/>
        <a:lstStyle/>
        <a:p>
          <a:endParaRPr lang="zh-CN" altLang="en-US"/>
        </a:p>
      </dgm:t>
    </dgm:pt>
    <dgm:pt modelId="{9A90E907-61E9-4859-BD12-5CDEBE3DBCB0}">
      <dgm:prSet phldrT="[文本]"/>
      <dgm:spPr/>
      <dgm:t>
        <a:bodyPr/>
        <a:lstStyle/>
        <a:p>
          <a:r>
            <a:rPr lang="zh-CN" altLang="zh-CN" dirty="0" smtClean="0"/>
            <a:t>信息技术</a:t>
          </a:r>
          <a:endParaRPr lang="zh-CN" altLang="en-US" dirty="0"/>
        </a:p>
      </dgm:t>
    </dgm:pt>
    <dgm:pt modelId="{B57C314E-C235-435F-A238-B31B5DC1F22F}" type="parTrans" cxnId="{BD6E6FFC-D3B4-4BD6-ACB1-418EC013857E}">
      <dgm:prSet/>
      <dgm:spPr/>
      <dgm:t>
        <a:bodyPr/>
        <a:lstStyle/>
        <a:p>
          <a:endParaRPr lang="zh-CN" altLang="en-US"/>
        </a:p>
      </dgm:t>
    </dgm:pt>
    <dgm:pt modelId="{2E712FDE-0596-41B1-AAB5-648B6E70D69E}" type="sibTrans" cxnId="{BD6E6FFC-D3B4-4BD6-ACB1-418EC013857E}">
      <dgm:prSet/>
      <dgm:spPr/>
      <dgm:t>
        <a:bodyPr/>
        <a:lstStyle/>
        <a:p>
          <a:endParaRPr lang="zh-CN" altLang="en-US"/>
        </a:p>
      </dgm:t>
    </dgm:pt>
    <dgm:pt modelId="{9295C2F6-0E3B-43D0-8FE5-05E29DBCC575}">
      <dgm:prSet phldrT="[文本]"/>
      <dgm:spPr/>
      <dgm:t>
        <a:bodyPr/>
        <a:lstStyle/>
        <a:p>
          <a:r>
            <a:rPr lang="zh-CN" altLang="zh-CN" smtClean="0"/>
            <a:t>实施</a:t>
          </a:r>
          <a:r>
            <a:rPr lang="zh-CN" altLang="zh-CN" dirty="0" smtClean="0"/>
            <a:t>保障</a:t>
          </a:r>
          <a:endParaRPr lang="zh-CN" altLang="en-US" dirty="0"/>
        </a:p>
      </dgm:t>
    </dgm:pt>
    <dgm:pt modelId="{0863EC22-C837-4D3D-88CC-662682F4D340}" type="parTrans" cxnId="{3D4167C6-113C-4131-9AE9-A80E587029B0}">
      <dgm:prSet/>
      <dgm:spPr/>
      <dgm:t>
        <a:bodyPr/>
        <a:lstStyle/>
        <a:p>
          <a:endParaRPr lang="zh-CN" altLang="en-US"/>
        </a:p>
      </dgm:t>
    </dgm:pt>
    <dgm:pt modelId="{6169A2E7-4792-4110-A5F4-CB7672EFA1F5}" type="sibTrans" cxnId="{3D4167C6-113C-4131-9AE9-A80E587029B0}">
      <dgm:prSet/>
      <dgm:spPr/>
      <dgm:t>
        <a:bodyPr/>
        <a:lstStyle/>
        <a:p>
          <a:endParaRPr lang="zh-CN" altLang="en-US"/>
        </a:p>
      </dgm:t>
    </dgm:pt>
    <dgm:pt modelId="{4170B3DC-03EF-4838-884C-7C4F79EF68CE}">
      <dgm:prSet phldrT="[文本]" custT="1"/>
      <dgm:spPr/>
      <dgm:t>
        <a:bodyPr/>
        <a:lstStyle/>
        <a:p>
          <a:r>
            <a:rPr lang="zh-CN" altLang="en-US" sz="1400" dirty="0" smtClean="0">
              <a:latin typeface="宋体" panose="02010600030101010101" pitchFamily="2" charset="-122"/>
              <a:ea typeface="宋体" panose="02010600030101010101" pitchFamily="2" charset="-122"/>
            </a:rPr>
            <a:t>软件环境</a:t>
          </a:r>
          <a:endParaRPr lang="zh-CN" altLang="en-US" sz="1400" dirty="0">
            <a:latin typeface="宋体" panose="02010600030101010101" pitchFamily="2" charset="-122"/>
            <a:ea typeface="宋体" panose="02010600030101010101" pitchFamily="2" charset="-122"/>
          </a:endParaRPr>
        </a:p>
      </dgm:t>
    </dgm:pt>
    <dgm:pt modelId="{A3BBFCB1-8FB0-402B-9F3F-A670E9B5294A}" type="parTrans" cxnId="{B491E3D2-545A-4791-913E-C96FFF16BAB9}">
      <dgm:prSet/>
      <dgm:spPr/>
      <dgm:t>
        <a:bodyPr/>
        <a:lstStyle/>
        <a:p>
          <a:endParaRPr lang="zh-CN" altLang="en-US"/>
        </a:p>
      </dgm:t>
    </dgm:pt>
    <dgm:pt modelId="{D2B836BB-A602-413E-AB2D-10F9FD50E757}" type="sibTrans" cxnId="{B491E3D2-545A-4791-913E-C96FFF16BAB9}">
      <dgm:prSet/>
      <dgm:spPr/>
      <dgm:t>
        <a:bodyPr/>
        <a:lstStyle/>
        <a:p>
          <a:endParaRPr lang="zh-CN" altLang="en-US"/>
        </a:p>
      </dgm:t>
    </dgm:pt>
    <dgm:pt modelId="{C237A3AC-815F-499D-ABED-E5B8272CC81A}">
      <dgm:prSet phldrT="[文本]" custT="1"/>
      <dgm:spPr/>
      <dgm:t>
        <a:bodyPr/>
        <a:lstStyle/>
        <a:p>
          <a:r>
            <a:rPr lang="zh-CN" altLang="en-US" sz="1400" dirty="0" smtClean="0">
              <a:latin typeface="宋体" panose="02010600030101010101" pitchFamily="2" charset="-122"/>
              <a:ea typeface="宋体" panose="02010600030101010101" pitchFamily="2" charset="-122"/>
            </a:rPr>
            <a:t>数字教学资源</a:t>
          </a:r>
          <a:endParaRPr lang="zh-CN" altLang="en-US" sz="1400" dirty="0">
            <a:latin typeface="宋体" panose="02010600030101010101" pitchFamily="2" charset="-122"/>
            <a:ea typeface="宋体" panose="02010600030101010101" pitchFamily="2" charset="-122"/>
          </a:endParaRPr>
        </a:p>
      </dgm:t>
    </dgm:pt>
    <dgm:pt modelId="{C70E6711-0CCC-4192-8165-601E55B1AA94}" type="parTrans" cxnId="{F92CD3AA-6558-482B-A424-EF7D43A56E36}">
      <dgm:prSet/>
      <dgm:spPr/>
      <dgm:t>
        <a:bodyPr/>
        <a:lstStyle/>
        <a:p>
          <a:endParaRPr lang="zh-CN" altLang="en-US"/>
        </a:p>
      </dgm:t>
    </dgm:pt>
    <dgm:pt modelId="{0DDD8CCE-D08E-40B2-BAD8-AED57371FB3A}" type="sibTrans" cxnId="{F92CD3AA-6558-482B-A424-EF7D43A56E36}">
      <dgm:prSet/>
      <dgm:spPr/>
      <dgm:t>
        <a:bodyPr/>
        <a:lstStyle/>
        <a:p>
          <a:endParaRPr lang="zh-CN" altLang="en-US"/>
        </a:p>
      </dgm:t>
    </dgm:pt>
    <dgm:pt modelId="{B6C1EE0B-2B10-4987-8B5F-8D4B3A99209E}">
      <dgm:prSet phldrT="[文本]" custT="1"/>
      <dgm:spPr/>
      <dgm:t>
        <a:bodyPr/>
        <a:lstStyle/>
        <a:p>
          <a:r>
            <a:rPr lang="zh-CN" altLang="en-US" sz="1400" dirty="0" smtClean="0">
              <a:latin typeface="宋体" panose="02010600030101010101" pitchFamily="2" charset="-122"/>
              <a:ea typeface="宋体" panose="02010600030101010101" pitchFamily="2" charset="-122"/>
            </a:rPr>
            <a:t>基础数据采集建设情况</a:t>
          </a:r>
          <a:endParaRPr lang="zh-CN" altLang="en-US" sz="1400" dirty="0">
            <a:latin typeface="宋体" panose="02010600030101010101" pitchFamily="2" charset="-122"/>
            <a:ea typeface="宋体" panose="02010600030101010101" pitchFamily="2" charset="-122"/>
          </a:endParaRPr>
        </a:p>
      </dgm:t>
    </dgm:pt>
    <dgm:pt modelId="{B12EC175-7835-4B87-9B9D-349D7204151E}" type="parTrans" cxnId="{B9E49A51-AD18-4215-8586-4D4B60F88F95}">
      <dgm:prSet/>
      <dgm:spPr/>
      <dgm:t>
        <a:bodyPr/>
        <a:lstStyle/>
        <a:p>
          <a:endParaRPr lang="zh-CN" altLang="en-US"/>
        </a:p>
      </dgm:t>
    </dgm:pt>
    <dgm:pt modelId="{D168394C-4683-4F73-94B1-F8C015AAC126}" type="sibTrans" cxnId="{B9E49A51-AD18-4215-8586-4D4B60F88F95}">
      <dgm:prSet/>
      <dgm:spPr/>
      <dgm:t>
        <a:bodyPr/>
        <a:lstStyle/>
        <a:p>
          <a:endParaRPr lang="zh-CN" altLang="en-US"/>
        </a:p>
      </dgm:t>
    </dgm:pt>
    <dgm:pt modelId="{50F02076-459A-472A-936A-2392049070CF}">
      <dgm:prSet phldrT="[文本]"/>
      <dgm:spPr/>
      <dgm:t>
        <a:bodyPr/>
        <a:lstStyle/>
        <a:p>
          <a:r>
            <a:rPr lang="zh-CN" altLang="zh-CN" dirty="0" smtClean="0">
              <a:latin typeface="宋体" panose="02010600030101010101" pitchFamily="2" charset="-122"/>
              <a:ea typeface="宋体" panose="02010600030101010101" pitchFamily="2" charset="-122"/>
            </a:rPr>
            <a:t>信息技术应用能力提升方式</a:t>
          </a:r>
          <a:endParaRPr lang="zh-CN" altLang="en-US" dirty="0">
            <a:latin typeface="宋体" panose="02010600030101010101" pitchFamily="2" charset="-122"/>
            <a:ea typeface="宋体" panose="02010600030101010101" pitchFamily="2" charset="-122"/>
          </a:endParaRPr>
        </a:p>
      </dgm:t>
    </dgm:pt>
    <dgm:pt modelId="{C8D89D27-0597-4072-986C-E8F14E5E375A}" type="parTrans" cxnId="{DE438C49-A001-44C1-82D4-5EC67FC5256A}">
      <dgm:prSet/>
      <dgm:spPr/>
      <dgm:t>
        <a:bodyPr/>
        <a:lstStyle/>
        <a:p>
          <a:endParaRPr lang="zh-CN" altLang="en-US"/>
        </a:p>
      </dgm:t>
    </dgm:pt>
    <dgm:pt modelId="{9EB4B4ED-08A3-4879-B96C-567F25EBC4A7}" type="sibTrans" cxnId="{DE438C49-A001-44C1-82D4-5EC67FC5256A}">
      <dgm:prSet/>
      <dgm:spPr/>
      <dgm:t>
        <a:bodyPr/>
        <a:lstStyle/>
        <a:p>
          <a:endParaRPr lang="zh-CN" altLang="en-US"/>
        </a:p>
      </dgm:t>
    </dgm:pt>
    <dgm:pt modelId="{F4B4D39C-D4A2-416E-BEB1-FDCAEE34FDF8}">
      <dgm:prSet/>
      <dgm:spPr/>
      <dgm:t>
        <a:bodyPr/>
        <a:lstStyle/>
        <a:p>
          <a:r>
            <a:rPr lang="zh-CN" altLang="zh-CN" dirty="0" smtClean="0">
              <a:latin typeface="宋体" panose="02010600030101010101" pitchFamily="2" charset="-122"/>
              <a:ea typeface="宋体" panose="02010600030101010101" pitchFamily="2" charset="-122"/>
            </a:rPr>
            <a:t>信息技术在学科教学</a:t>
          </a:r>
          <a:endParaRPr lang="zh-CN" altLang="en-US" dirty="0">
            <a:latin typeface="宋体" panose="02010600030101010101" pitchFamily="2" charset="-122"/>
            <a:ea typeface="宋体" panose="02010600030101010101" pitchFamily="2" charset="-122"/>
          </a:endParaRPr>
        </a:p>
      </dgm:t>
    </dgm:pt>
    <dgm:pt modelId="{C3600C64-AF78-4B4C-AF60-B1F16CE5CC94}" type="parTrans" cxnId="{58BE3710-8046-4845-95A6-D1D16DC6229D}">
      <dgm:prSet/>
      <dgm:spPr/>
      <dgm:t>
        <a:bodyPr/>
        <a:lstStyle/>
        <a:p>
          <a:endParaRPr lang="zh-CN" altLang="en-US"/>
        </a:p>
      </dgm:t>
    </dgm:pt>
    <dgm:pt modelId="{8E38E447-B124-4ECC-9A07-AAAFB0DAF8A3}" type="sibTrans" cxnId="{58BE3710-8046-4845-95A6-D1D16DC6229D}">
      <dgm:prSet/>
      <dgm:spPr/>
      <dgm:t>
        <a:bodyPr/>
        <a:lstStyle/>
        <a:p>
          <a:endParaRPr lang="zh-CN" altLang="en-US"/>
        </a:p>
      </dgm:t>
    </dgm:pt>
    <dgm:pt modelId="{72A96138-094F-4451-BDD5-EA759814526A}">
      <dgm:prSet/>
      <dgm:spPr/>
      <dgm:t>
        <a:bodyPr/>
        <a:lstStyle/>
        <a:p>
          <a:r>
            <a:rPr lang="zh-CN" altLang="zh-CN" dirty="0" smtClean="0">
              <a:latin typeface="宋体" panose="02010600030101010101" pitchFamily="2" charset="-122"/>
              <a:ea typeface="宋体" panose="02010600030101010101" pitchFamily="2" charset="-122"/>
            </a:rPr>
            <a:t>教学管理</a:t>
          </a:r>
          <a:endParaRPr lang="zh-CN" altLang="en-US" dirty="0">
            <a:latin typeface="宋体" panose="02010600030101010101" pitchFamily="2" charset="-122"/>
            <a:ea typeface="宋体" panose="02010600030101010101" pitchFamily="2" charset="-122"/>
          </a:endParaRPr>
        </a:p>
      </dgm:t>
    </dgm:pt>
    <dgm:pt modelId="{673B2C81-E7B8-42EB-8F25-FA65F9FD49A7}" type="parTrans" cxnId="{0B3D3C0F-EE90-46B2-88FD-A8183F02BDB8}">
      <dgm:prSet/>
      <dgm:spPr/>
      <dgm:t>
        <a:bodyPr/>
        <a:lstStyle/>
        <a:p>
          <a:endParaRPr lang="zh-CN" altLang="en-US"/>
        </a:p>
      </dgm:t>
    </dgm:pt>
    <dgm:pt modelId="{B2D1DBD0-B02C-4887-90CD-000DB4FFB168}" type="sibTrans" cxnId="{0B3D3C0F-EE90-46B2-88FD-A8183F02BDB8}">
      <dgm:prSet/>
      <dgm:spPr/>
      <dgm:t>
        <a:bodyPr/>
        <a:lstStyle/>
        <a:p>
          <a:endParaRPr lang="zh-CN" altLang="en-US"/>
        </a:p>
      </dgm:t>
    </dgm:pt>
    <dgm:pt modelId="{DB04B730-7734-49CA-8D88-09B27D7BB4CE}">
      <dgm:prSet/>
      <dgm:spPr/>
      <dgm:t>
        <a:bodyPr/>
        <a:lstStyle/>
        <a:p>
          <a:r>
            <a:rPr lang="zh-CN" altLang="zh-CN" dirty="0" smtClean="0">
              <a:latin typeface="宋体" panose="02010600030101010101" pitchFamily="2" charset="-122"/>
              <a:ea typeface="宋体" panose="02010600030101010101" pitchFamily="2" charset="-122"/>
            </a:rPr>
            <a:t>学校教研</a:t>
          </a:r>
          <a:endParaRPr lang="zh-CN" altLang="en-US" dirty="0">
            <a:latin typeface="宋体" panose="02010600030101010101" pitchFamily="2" charset="-122"/>
            <a:ea typeface="宋体" panose="02010600030101010101" pitchFamily="2" charset="-122"/>
          </a:endParaRPr>
        </a:p>
      </dgm:t>
    </dgm:pt>
    <dgm:pt modelId="{94C4E24C-CC40-4B06-AF85-1F126BE1E6CA}" type="parTrans" cxnId="{02836909-6CF5-4A5B-8964-317089FEC906}">
      <dgm:prSet/>
      <dgm:spPr/>
      <dgm:t>
        <a:bodyPr/>
        <a:lstStyle/>
        <a:p>
          <a:endParaRPr lang="zh-CN" altLang="en-US"/>
        </a:p>
      </dgm:t>
    </dgm:pt>
    <dgm:pt modelId="{5B84583F-07EA-46D6-98FA-307387DFB9AA}" type="sibTrans" cxnId="{02836909-6CF5-4A5B-8964-317089FEC906}">
      <dgm:prSet/>
      <dgm:spPr/>
      <dgm:t>
        <a:bodyPr/>
        <a:lstStyle/>
        <a:p>
          <a:endParaRPr lang="zh-CN" altLang="en-US"/>
        </a:p>
      </dgm:t>
    </dgm:pt>
    <dgm:pt modelId="{65EF72C5-51BA-4EBB-910A-CD17D130A21E}">
      <dgm:prSet/>
      <dgm:spPr/>
      <dgm:t>
        <a:bodyPr/>
        <a:lstStyle/>
        <a:p>
          <a:r>
            <a:rPr lang="zh-CN" altLang="zh-CN" dirty="0" smtClean="0">
              <a:latin typeface="宋体" panose="02010600030101010101" pitchFamily="2" charset="-122"/>
              <a:ea typeface="宋体" panose="02010600030101010101" pitchFamily="2" charset="-122"/>
            </a:rPr>
            <a:t>校园文化</a:t>
          </a:r>
          <a:endParaRPr lang="zh-CN" altLang="en-US" dirty="0">
            <a:latin typeface="宋体" panose="02010600030101010101" pitchFamily="2" charset="-122"/>
            <a:ea typeface="宋体" panose="02010600030101010101" pitchFamily="2" charset="-122"/>
          </a:endParaRPr>
        </a:p>
      </dgm:t>
    </dgm:pt>
    <dgm:pt modelId="{25217C42-B056-42B0-B98C-0E2B73296B66}" type="parTrans" cxnId="{D0E04F08-9596-44D0-8639-F7F3456F5C7F}">
      <dgm:prSet/>
      <dgm:spPr/>
      <dgm:t>
        <a:bodyPr/>
        <a:lstStyle/>
        <a:p>
          <a:endParaRPr lang="zh-CN" altLang="en-US"/>
        </a:p>
      </dgm:t>
    </dgm:pt>
    <dgm:pt modelId="{ABAF0A5F-6025-4083-9F5A-A02E32301E28}" type="sibTrans" cxnId="{D0E04F08-9596-44D0-8639-F7F3456F5C7F}">
      <dgm:prSet/>
      <dgm:spPr/>
      <dgm:t>
        <a:bodyPr/>
        <a:lstStyle/>
        <a:p>
          <a:endParaRPr lang="zh-CN" altLang="en-US"/>
        </a:p>
      </dgm:t>
    </dgm:pt>
    <dgm:pt modelId="{B5A27E76-A6BB-4E5D-BC9B-BC12BC914D74}">
      <dgm:prSet/>
      <dgm:spPr/>
      <dgm:t>
        <a:bodyPr/>
        <a:lstStyle/>
        <a:p>
          <a:r>
            <a:rPr lang="zh-CN" altLang="zh-CN" dirty="0" smtClean="0">
              <a:latin typeface="宋体" panose="02010600030101010101" pitchFamily="2" charset="-122"/>
              <a:ea typeface="宋体" panose="02010600030101010101" pitchFamily="2" charset="-122"/>
            </a:rPr>
            <a:t>家校联系中的应用</a:t>
          </a:r>
          <a:endParaRPr lang="zh-CN" altLang="en-US" dirty="0">
            <a:latin typeface="宋体" panose="02010600030101010101" pitchFamily="2" charset="-122"/>
            <a:ea typeface="宋体" panose="02010600030101010101" pitchFamily="2" charset="-122"/>
          </a:endParaRPr>
        </a:p>
      </dgm:t>
    </dgm:pt>
    <dgm:pt modelId="{57A5FE93-182B-486B-8582-9E72360FCB03}" type="parTrans" cxnId="{C4EAA8AD-4ECE-4BC2-88E4-9A3B76C6B464}">
      <dgm:prSet/>
      <dgm:spPr/>
      <dgm:t>
        <a:bodyPr/>
        <a:lstStyle/>
        <a:p>
          <a:endParaRPr lang="zh-CN" altLang="en-US"/>
        </a:p>
      </dgm:t>
    </dgm:pt>
    <dgm:pt modelId="{49E3F6F7-39E3-494A-97ED-ED377FCFF0BE}" type="sibTrans" cxnId="{C4EAA8AD-4ECE-4BC2-88E4-9A3B76C6B464}">
      <dgm:prSet/>
      <dgm:spPr/>
      <dgm:t>
        <a:bodyPr/>
        <a:lstStyle/>
        <a:p>
          <a:endParaRPr lang="zh-CN" altLang="en-US"/>
        </a:p>
      </dgm:t>
    </dgm:pt>
    <dgm:pt modelId="{B2457923-E055-451C-9D82-229DFFFB264C}">
      <dgm:prSet/>
      <dgm:spPr/>
      <dgm:t>
        <a:bodyPr/>
        <a:lstStyle/>
        <a:p>
          <a:r>
            <a:rPr lang="zh-CN" altLang="zh-CN" dirty="0" smtClean="0">
              <a:latin typeface="宋体" panose="02010600030101010101" pitchFamily="2" charset="-122"/>
              <a:ea typeface="宋体" panose="02010600030101010101" pitchFamily="2" charset="-122"/>
            </a:rPr>
            <a:t>学校政策与规划</a:t>
          </a:r>
          <a:endParaRPr lang="zh-CN" altLang="en-US" dirty="0">
            <a:latin typeface="宋体" panose="02010600030101010101" pitchFamily="2" charset="-122"/>
            <a:ea typeface="宋体" panose="02010600030101010101" pitchFamily="2" charset="-122"/>
          </a:endParaRPr>
        </a:p>
      </dgm:t>
    </dgm:pt>
    <dgm:pt modelId="{F6A1760C-0CAD-4405-A8F5-C7014F1AF85B}" type="parTrans" cxnId="{F62BEB3B-5B7A-4786-A564-8C4B7F1D86E2}">
      <dgm:prSet/>
      <dgm:spPr/>
      <dgm:t>
        <a:bodyPr/>
        <a:lstStyle/>
        <a:p>
          <a:endParaRPr lang="zh-CN" altLang="en-US"/>
        </a:p>
      </dgm:t>
    </dgm:pt>
    <dgm:pt modelId="{915FBE43-FD66-4270-9F90-2E487D5B4CFF}" type="sibTrans" cxnId="{F62BEB3B-5B7A-4786-A564-8C4B7F1D86E2}">
      <dgm:prSet/>
      <dgm:spPr/>
      <dgm:t>
        <a:bodyPr/>
        <a:lstStyle/>
        <a:p>
          <a:endParaRPr lang="zh-CN" altLang="en-US"/>
        </a:p>
      </dgm:t>
    </dgm:pt>
    <dgm:pt modelId="{2E066095-F172-403D-A284-BC565ABFC2EB}">
      <dgm:prSet/>
      <dgm:spPr/>
      <dgm:t>
        <a:bodyPr/>
        <a:lstStyle/>
        <a:p>
          <a:r>
            <a:rPr lang="zh-CN" altLang="zh-CN" dirty="0" smtClean="0">
              <a:latin typeface="宋体" panose="02010600030101010101" pitchFamily="2" charset="-122"/>
              <a:ea typeface="宋体" panose="02010600030101010101" pitchFamily="2" charset="-122"/>
            </a:rPr>
            <a:t>制度与机制的制定</a:t>
          </a:r>
          <a:endParaRPr lang="zh-CN" altLang="en-US" dirty="0">
            <a:latin typeface="宋体" panose="02010600030101010101" pitchFamily="2" charset="-122"/>
            <a:ea typeface="宋体" panose="02010600030101010101" pitchFamily="2" charset="-122"/>
          </a:endParaRPr>
        </a:p>
      </dgm:t>
    </dgm:pt>
    <dgm:pt modelId="{11CEB281-6A14-427C-8588-D9F03C89D313}" type="parTrans" cxnId="{7AD63E76-29C1-4A66-9015-361AA0A21962}">
      <dgm:prSet/>
      <dgm:spPr/>
      <dgm:t>
        <a:bodyPr/>
        <a:lstStyle/>
        <a:p>
          <a:endParaRPr lang="zh-CN" altLang="en-US"/>
        </a:p>
      </dgm:t>
    </dgm:pt>
    <dgm:pt modelId="{9D661B09-54BD-4A84-AF55-871DD7B31166}" type="sibTrans" cxnId="{7AD63E76-29C1-4A66-9015-361AA0A21962}">
      <dgm:prSet/>
      <dgm:spPr/>
      <dgm:t>
        <a:bodyPr/>
        <a:lstStyle/>
        <a:p>
          <a:endParaRPr lang="zh-CN" altLang="en-US"/>
        </a:p>
      </dgm:t>
    </dgm:pt>
    <dgm:pt modelId="{C298BEF3-C247-4098-BA84-9D2A8B508071}">
      <dgm:prSet/>
      <dgm:spPr/>
      <dgm:t>
        <a:bodyPr/>
        <a:lstStyle/>
        <a:p>
          <a:r>
            <a:rPr lang="zh-CN" altLang="zh-CN" dirty="0" smtClean="0">
              <a:latin typeface="宋体" panose="02010600030101010101" pitchFamily="2" charset="-122"/>
              <a:ea typeface="宋体" panose="02010600030101010101" pitchFamily="2" charset="-122"/>
            </a:rPr>
            <a:t>技术支持情况</a:t>
          </a:r>
          <a:endParaRPr lang="zh-CN" altLang="en-US" dirty="0">
            <a:latin typeface="宋体" panose="02010600030101010101" pitchFamily="2" charset="-122"/>
            <a:ea typeface="宋体" panose="02010600030101010101" pitchFamily="2" charset="-122"/>
          </a:endParaRPr>
        </a:p>
      </dgm:t>
    </dgm:pt>
    <dgm:pt modelId="{6E16A3DC-0E7F-479E-85A9-2270DF4D82E7}" type="parTrans" cxnId="{75DE172B-E31F-48E5-9CB9-73D6614AA6B0}">
      <dgm:prSet/>
      <dgm:spPr/>
      <dgm:t>
        <a:bodyPr/>
        <a:lstStyle/>
        <a:p>
          <a:endParaRPr lang="zh-CN" altLang="en-US"/>
        </a:p>
      </dgm:t>
    </dgm:pt>
    <dgm:pt modelId="{3756A2B1-0E4A-4459-82CC-CC5B2C08F286}" type="sibTrans" cxnId="{75DE172B-E31F-48E5-9CB9-73D6614AA6B0}">
      <dgm:prSet/>
      <dgm:spPr/>
      <dgm:t>
        <a:bodyPr/>
        <a:lstStyle/>
        <a:p>
          <a:endParaRPr lang="zh-CN" altLang="en-US"/>
        </a:p>
      </dgm:t>
    </dgm:pt>
    <dgm:pt modelId="{541DCF28-8384-45EB-BFB3-F9DEC8F23F26}">
      <dgm:prSet/>
      <dgm:spPr/>
      <dgm:t>
        <a:bodyPr/>
        <a:lstStyle/>
        <a:p>
          <a:r>
            <a:rPr lang="zh-CN" altLang="zh-CN" dirty="0" smtClean="0">
              <a:latin typeface="宋体" panose="02010600030101010101" pitchFamily="2" charset="-122"/>
              <a:ea typeface="宋体" panose="02010600030101010101" pitchFamily="2" charset="-122"/>
            </a:rPr>
            <a:t>技术人才培养</a:t>
          </a:r>
          <a:endParaRPr lang="zh-CN" altLang="en-US" dirty="0">
            <a:latin typeface="宋体" panose="02010600030101010101" pitchFamily="2" charset="-122"/>
            <a:ea typeface="宋体" panose="02010600030101010101" pitchFamily="2" charset="-122"/>
          </a:endParaRPr>
        </a:p>
      </dgm:t>
    </dgm:pt>
    <dgm:pt modelId="{4780C234-70DA-4693-8A46-B7026DB998DB}" type="parTrans" cxnId="{861A0A35-0DAE-4A73-9058-1DFBE989CF04}">
      <dgm:prSet/>
      <dgm:spPr/>
      <dgm:t>
        <a:bodyPr/>
        <a:lstStyle/>
        <a:p>
          <a:endParaRPr lang="zh-CN" altLang="en-US"/>
        </a:p>
      </dgm:t>
    </dgm:pt>
    <dgm:pt modelId="{2E49CAE6-BAF8-457E-B0E8-823171017C63}" type="sibTrans" cxnId="{861A0A35-0DAE-4A73-9058-1DFBE989CF04}">
      <dgm:prSet/>
      <dgm:spPr/>
      <dgm:t>
        <a:bodyPr/>
        <a:lstStyle/>
        <a:p>
          <a:endParaRPr lang="zh-CN" altLang="en-US"/>
        </a:p>
      </dgm:t>
    </dgm:pt>
    <dgm:pt modelId="{CFCCFDDC-DD5C-4D31-9F72-015526B5C769}" type="pres">
      <dgm:prSet presAssocID="{42776ED3-849D-432A-B6C9-CED1334A6147}" presName="diagram" presStyleCnt="0">
        <dgm:presLayoutVars>
          <dgm:dir/>
          <dgm:animLvl val="lvl"/>
          <dgm:resizeHandles val="exact"/>
        </dgm:presLayoutVars>
      </dgm:prSet>
      <dgm:spPr/>
      <dgm:t>
        <a:bodyPr/>
        <a:lstStyle/>
        <a:p>
          <a:endParaRPr lang="zh-CN" altLang="en-US"/>
        </a:p>
      </dgm:t>
    </dgm:pt>
    <dgm:pt modelId="{F8D0CB8D-F5B0-4B05-9310-442F51BDBB37}" type="pres">
      <dgm:prSet presAssocID="{E4D39CB2-FA1B-489A-90FC-191AA3119E7C}" presName="compNode" presStyleCnt="0"/>
      <dgm:spPr/>
    </dgm:pt>
    <dgm:pt modelId="{85866277-DF4C-40B3-8397-3F10CCD0974B}" type="pres">
      <dgm:prSet presAssocID="{E4D39CB2-FA1B-489A-90FC-191AA3119E7C}" presName="childRect" presStyleLbl="bgAcc1" presStyleIdx="0" presStyleCnt="5">
        <dgm:presLayoutVars>
          <dgm:bulletEnabled val="1"/>
        </dgm:presLayoutVars>
      </dgm:prSet>
      <dgm:spPr/>
      <dgm:t>
        <a:bodyPr/>
        <a:lstStyle/>
        <a:p>
          <a:endParaRPr lang="zh-CN" altLang="en-US"/>
        </a:p>
      </dgm:t>
    </dgm:pt>
    <dgm:pt modelId="{722A157D-8BAA-4097-AC10-D7530A98C550}" type="pres">
      <dgm:prSet presAssocID="{E4D39CB2-FA1B-489A-90FC-191AA3119E7C}" presName="parentText" presStyleLbl="node1" presStyleIdx="0" presStyleCnt="0">
        <dgm:presLayoutVars>
          <dgm:chMax val="0"/>
          <dgm:bulletEnabled val="1"/>
        </dgm:presLayoutVars>
      </dgm:prSet>
      <dgm:spPr/>
      <dgm:t>
        <a:bodyPr/>
        <a:lstStyle/>
        <a:p>
          <a:endParaRPr lang="zh-CN" altLang="en-US"/>
        </a:p>
      </dgm:t>
    </dgm:pt>
    <dgm:pt modelId="{939652D6-DBF2-44EB-BFD9-95DABF6DF398}" type="pres">
      <dgm:prSet presAssocID="{E4D39CB2-FA1B-489A-90FC-191AA3119E7C}" presName="parentRect" presStyleLbl="alignNode1" presStyleIdx="0" presStyleCnt="5"/>
      <dgm:spPr/>
      <dgm:t>
        <a:bodyPr/>
        <a:lstStyle/>
        <a:p>
          <a:endParaRPr lang="zh-CN" altLang="en-US"/>
        </a:p>
      </dgm:t>
    </dgm:pt>
    <dgm:pt modelId="{75A07CD3-6970-4099-B3F1-64F931F7A2BD}" type="pres">
      <dgm:prSet presAssocID="{E4D39CB2-FA1B-489A-90FC-191AA3119E7C}" presName="adorn" presStyleLbl="fgAccFollowNode1" presStyleIdx="0" presStyleCnt="5"/>
      <dgm:spPr/>
    </dgm:pt>
    <dgm:pt modelId="{D57CA6DB-75E3-436A-A159-0C8A941D0E83}" type="pres">
      <dgm:prSet presAssocID="{471FA187-9241-4B7D-B6BF-324C66C19221}" presName="sibTrans" presStyleLbl="sibTrans2D1" presStyleIdx="0" presStyleCnt="0"/>
      <dgm:spPr/>
      <dgm:t>
        <a:bodyPr/>
        <a:lstStyle/>
        <a:p>
          <a:endParaRPr lang="zh-CN" altLang="en-US"/>
        </a:p>
      </dgm:t>
    </dgm:pt>
    <dgm:pt modelId="{09B45E22-401A-4E69-A663-EB3C4B8CB126}" type="pres">
      <dgm:prSet presAssocID="{BDDE5D1F-B023-4A71-A1EE-46E988B6B172}" presName="compNode" presStyleCnt="0"/>
      <dgm:spPr/>
    </dgm:pt>
    <dgm:pt modelId="{50BD48D0-4A84-4EFA-8A8F-F2530F54E967}" type="pres">
      <dgm:prSet presAssocID="{BDDE5D1F-B023-4A71-A1EE-46E988B6B172}" presName="childRect" presStyleLbl="bgAcc1" presStyleIdx="1" presStyleCnt="5">
        <dgm:presLayoutVars>
          <dgm:bulletEnabled val="1"/>
        </dgm:presLayoutVars>
      </dgm:prSet>
      <dgm:spPr/>
      <dgm:t>
        <a:bodyPr/>
        <a:lstStyle/>
        <a:p>
          <a:endParaRPr lang="zh-CN" altLang="en-US"/>
        </a:p>
      </dgm:t>
    </dgm:pt>
    <dgm:pt modelId="{4E548F7E-C4D8-4E55-B625-9AFA82A34CAC}" type="pres">
      <dgm:prSet presAssocID="{BDDE5D1F-B023-4A71-A1EE-46E988B6B172}" presName="parentText" presStyleLbl="node1" presStyleIdx="0" presStyleCnt="0">
        <dgm:presLayoutVars>
          <dgm:chMax val="0"/>
          <dgm:bulletEnabled val="1"/>
        </dgm:presLayoutVars>
      </dgm:prSet>
      <dgm:spPr/>
      <dgm:t>
        <a:bodyPr/>
        <a:lstStyle/>
        <a:p>
          <a:endParaRPr lang="zh-CN" altLang="en-US"/>
        </a:p>
      </dgm:t>
    </dgm:pt>
    <dgm:pt modelId="{357A8B9F-82AE-4B84-B7D3-690D25E23FB0}" type="pres">
      <dgm:prSet presAssocID="{BDDE5D1F-B023-4A71-A1EE-46E988B6B172}" presName="parentRect" presStyleLbl="alignNode1" presStyleIdx="1" presStyleCnt="5"/>
      <dgm:spPr/>
      <dgm:t>
        <a:bodyPr/>
        <a:lstStyle/>
        <a:p>
          <a:endParaRPr lang="zh-CN" altLang="en-US"/>
        </a:p>
      </dgm:t>
    </dgm:pt>
    <dgm:pt modelId="{F8533FC7-552F-4D84-803B-8779E1D43E65}" type="pres">
      <dgm:prSet presAssocID="{BDDE5D1F-B023-4A71-A1EE-46E988B6B172}" presName="adorn" presStyleLbl="fgAccFollowNode1" presStyleIdx="1" presStyleCnt="5"/>
      <dgm:spPr/>
    </dgm:pt>
    <dgm:pt modelId="{5FFB7AC5-38B8-4056-8E0A-DAA368F07445}" type="pres">
      <dgm:prSet presAssocID="{00F1DC25-612D-4E45-910D-1F791242A27C}" presName="sibTrans" presStyleLbl="sibTrans2D1" presStyleIdx="0" presStyleCnt="0"/>
      <dgm:spPr/>
      <dgm:t>
        <a:bodyPr/>
        <a:lstStyle/>
        <a:p>
          <a:endParaRPr lang="zh-CN" altLang="en-US"/>
        </a:p>
      </dgm:t>
    </dgm:pt>
    <dgm:pt modelId="{F2ED4F80-F0F3-439C-AAE7-55A10B5D8400}" type="pres">
      <dgm:prSet presAssocID="{90D15495-0197-4C32-ACAA-FB453CD47E17}" presName="compNode" presStyleCnt="0"/>
      <dgm:spPr/>
    </dgm:pt>
    <dgm:pt modelId="{B098B566-4747-431A-B359-3A7FF058C315}" type="pres">
      <dgm:prSet presAssocID="{90D15495-0197-4C32-ACAA-FB453CD47E17}" presName="childRect" presStyleLbl="bgAcc1" presStyleIdx="2" presStyleCnt="5">
        <dgm:presLayoutVars>
          <dgm:bulletEnabled val="1"/>
        </dgm:presLayoutVars>
      </dgm:prSet>
      <dgm:spPr/>
      <dgm:t>
        <a:bodyPr/>
        <a:lstStyle/>
        <a:p>
          <a:endParaRPr lang="zh-CN" altLang="en-US"/>
        </a:p>
      </dgm:t>
    </dgm:pt>
    <dgm:pt modelId="{2C912467-A26D-40C5-9D82-F116CA809483}" type="pres">
      <dgm:prSet presAssocID="{90D15495-0197-4C32-ACAA-FB453CD47E17}" presName="parentText" presStyleLbl="node1" presStyleIdx="0" presStyleCnt="0">
        <dgm:presLayoutVars>
          <dgm:chMax val="0"/>
          <dgm:bulletEnabled val="1"/>
        </dgm:presLayoutVars>
      </dgm:prSet>
      <dgm:spPr/>
      <dgm:t>
        <a:bodyPr/>
        <a:lstStyle/>
        <a:p>
          <a:endParaRPr lang="zh-CN" altLang="en-US"/>
        </a:p>
      </dgm:t>
    </dgm:pt>
    <dgm:pt modelId="{92F3FFC0-CD4B-428B-86CF-CE0C2E19950F}" type="pres">
      <dgm:prSet presAssocID="{90D15495-0197-4C32-ACAA-FB453CD47E17}" presName="parentRect" presStyleLbl="alignNode1" presStyleIdx="2" presStyleCnt="5"/>
      <dgm:spPr/>
      <dgm:t>
        <a:bodyPr/>
        <a:lstStyle/>
        <a:p>
          <a:endParaRPr lang="zh-CN" altLang="en-US"/>
        </a:p>
      </dgm:t>
    </dgm:pt>
    <dgm:pt modelId="{137484EF-CCC5-483E-A6BF-E98DFE845EBA}" type="pres">
      <dgm:prSet presAssocID="{90D15495-0197-4C32-ACAA-FB453CD47E17}" presName="adorn" presStyleLbl="fgAccFollowNode1" presStyleIdx="2" presStyleCnt="5"/>
      <dgm:spPr/>
    </dgm:pt>
    <dgm:pt modelId="{269CB11F-0F08-49C9-9325-86A4DC2C89C0}" type="pres">
      <dgm:prSet presAssocID="{0DB5B0D3-7266-47AB-9EDB-05C36AE7455C}" presName="sibTrans" presStyleLbl="sibTrans2D1" presStyleIdx="0" presStyleCnt="0"/>
      <dgm:spPr/>
      <dgm:t>
        <a:bodyPr/>
        <a:lstStyle/>
        <a:p>
          <a:endParaRPr lang="zh-CN" altLang="en-US"/>
        </a:p>
      </dgm:t>
    </dgm:pt>
    <dgm:pt modelId="{630609C1-E30E-4615-A0F5-E82A9A27DC68}" type="pres">
      <dgm:prSet presAssocID="{9A90E907-61E9-4859-BD12-5CDEBE3DBCB0}" presName="compNode" presStyleCnt="0"/>
      <dgm:spPr/>
    </dgm:pt>
    <dgm:pt modelId="{616B8D4E-2B66-41FE-9C22-DA0CDDEAFF31}" type="pres">
      <dgm:prSet presAssocID="{9A90E907-61E9-4859-BD12-5CDEBE3DBCB0}" presName="childRect" presStyleLbl="bgAcc1" presStyleIdx="3" presStyleCnt="5">
        <dgm:presLayoutVars>
          <dgm:bulletEnabled val="1"/>
        </dgm:presLayoutVars>
      </dgm:prSet>
      <dgm:spPr/>
      <dgm:t>
        <a:bodyPr/>
        <a:lstStyle/>
        <a:p>
          <a:endParaRPr lang="zh-CN" altLang="en-US"/>
        </a:p>
      </dgm:t>
    </dgm:pt>
    <dgm:pt modelId="{98B09B81-F41E-46FC-8593-31FD37B3A36E}" type="pres">
      <dgm:prSet presAssocID="{9A90E907-61E9-4859-BD12-5CDEBE3DBCB0}" presName="parentText" presStyleLbl="node1" presStyleIdx="0" presStyleCnt="0">
        <dgm:presLayoutVars>
          <dgm:chMax val="0"/>
          <dgm:bulletEnabled val="1"/>
        </dgm:presLayoutVars>
      </dgm:prSet>
      <dgm:spPr/>
      <dgm:t>
        <a:bodyPr/>
        <a:lstStyle/>
        <a:p>
          <a:endParaRPr lang="zh-CN" altLang="en-US"/>
        </a:p>
      </dgm:t>
    </dgm:pt>
    <dgm:pt modelId="{BBC67401-3EB6-4948-9298-CB73FCFCFDFA}" type="pres">
      <dgm:prSet presAssocID="{9A90E907-61E9-4859-BD12-5CDEBE3DBCB0}" presName="parentRect" presStyleLbl="alignNode1" presStyleIdx="3" presStyleCnt="5"/>
      <dgm:spPr/>
      <dgm:t>
        <a:bodyPr/>
        <a:lstStyle/>
        <a:p>
          <a:endParaRPr lang="zh-CN" altLang="en-US"/>
        </a:p>
      </dgm:t>
    </dgm:pt>
    <dgm:pt modelId="{F30A7E62-2BEF-4FA0-96BC-6D1EACAA18CF}" type="pres">
      <dgm:prSet presAssocID="{9A90E907-61E9-4859-BD12-5CDEBE3DBCB0}" presName="adorn" presStyleLbl="fgAccFollowNode1" presStyleIdx="3" presStyleCnt="5"/>
      <dgm:spPr/>
    </dgm:pt>
    <dgm:pt modelId="{74ED16D2-1CCF-4858-8A67-94BB54983883}" type="pres">
      <dgm:prSet presAssocID="{2E712FDE-0596-41B1-AAB5-648B6E70D69E}" presName="sibTrans" presStyleLbl="sibTrans2D1" presStyleIdx="0" presStyleCnt="0"/>
      <dgm:spPr/>
      <dgm:t>
        <a:bodyPr/>
        <a:lstStyle/>
        <a:p>
          <a:endParaRPr lang="zh-CN" altLang="en-US"/>
        </a:p>
      </dgm:t>
    </dgm:pt>
    <dgm:pt modelId="{EA282571-19D3-45ED-8EC9-8989C89488ED}" type="pres">
      <dgm:prSet presAssocID="{9295C2F6-0E3B-43D0-8FE5-05E29DBCC575}" presName="compNode" presStyleCnt="0"/>
      <dgm:spPr/>
    </dgm:pt>
    <dgm:pt modelId="{3DB0EA36-D660-440F-BC47-182EEBA99CE3}" type="pres">
      <dgm:prSet presAssocID="{9295C2F6-0E3B-43D0-8FE5-05E29DBCC575}" presName="childRect" presStyleLbl="bgAcc1" presStyleIdx="4" presStyleCnt="5">
        <dgm:presLayoutVars>
          <dgm:bulletEnabled val="1"/>
        </dgm:presLayoutVars>
      </dgm:prSet>
      <dgm:spPr/>
      <dgm:t>
        <a:bodyPr/>
        <a:lstStyle/>
        <a:p>
          <a:endParaRPr lang="zh-CN" altLang="en-US"/>
        </a:p>
      </dgm:t>
    </dgm:pt>
    <dgm:pt modelId="{68B13EE1-D61E-4C6C-95A1-CF6C5195B35B}" type="pres">
      <dgm:prSet presAssocID="{9295C2F6-0E3B-43D0-8FE5-05E29DBCC575}" presName="parentText" presStyleLbl="node1" presStyleIdx="0" presStyleCnt="0">
        <dgm:presLayoutVars>
          <dgm:chMax val="0"/>
          <dgm:bulletEnabled val="1"/>
        </dgm:presLayoutVars>
      </dgm:prSet>
      <dgm:spPr/>
      <dgm:t>
        <a:bodyPr/>
        <a:lstStyle/>
        <a:p>
          <a:endParaRPr lang="zh-CN" altLang="en-US"/>
        </a:p>
      </dgm:t>
    </dgm:pt>
    <dgm:pt modelId="{EE54FDD0-F702-4AA2-B418-D19C78DA24CE}" type="pres">
      <dgm:prSet presAssocID="{9295C2F6-0E3B-43D0-8FE5-05E29DBCC575}" presName="parentRect" presStyleLbl="alignNode1" presStyleIdx="4" presStyleCnt="5"/>
      <dgm:spPr/>
      <dgm:t>
        <a:bodyPr/>
        <a:lstStyle/>
        <a:p>
          <a:endParaRPr lang="zh-CN" altLang="en-US"/>
        </a:p>
      </dgm:t>
    </dgm:pt>
    <dgm:pt modelId="{3F1AA49B-2733-48EB-92B4-74FE693CD859}" type="pres">
      <dgm:prSet presAssocID="{9295C2F6-0E3B-43D0-8FE5-05E29DBCC575}" presName="adorn" presStyleLbl="fgAccFollowNode1" presStyleIdx="4" presStyleCnt="5"/>
      <dgm:spPr/>
    </dgm:pt>
  </dgm:ptLst>
  <dgm:cxnLst>
    <dgm:cxn modelId="{84CD5555-0C49-45AC-B77A-D2B937E8A0BB}" type="presOf" srcId="{2E066095-F172-403D-A284-BC565ABFC2EB}" destId="{3DB0EA36-D660-440F-BC47-182EEBA99CE3}" srcOrd="0" destOrd="1" presId="urn:microsoft.com/office/officeart/2005/8/layout/bList2"/>
    <dgm:cxn modelId="{80858897-BE5A-4F0C-870B-E3B36A39C572}" type="presOf" srcId="{00F1DC25-612D-4E45-910D-1F791242A27C}" destId="{5FFB7AC5-38B8-4056-8E0A-DAA368F07445}" srcOrd="0" destOrd="0" presId="urn:microsoft.com/office/officeart/2005/8/layout/bList2"/>
    <dgm:cxn modelId="{B9E49A51-AD18-4215-8586-4D4B60F88F95}" srcId="{E4D39CB2-FA1B-489A-90FC-191AA3119E7C}" destId="{B6C1EE0B-2B10-4987-8B5F-8D4B3A99209E}" srcOrd="3" destOrd="0" parTransId="{B12EC175-7835-4B87-9B9D-349D7204151E}" sibTransId="{D168394C-4683-4F73-94B1-F8C015AAC126}"/>
    <dgm:cxn modelId="{C23C8853-4355-4B0A-BBC1-8E9F01070A38}" type="presOf" srcId="{9A90E907-61E9-4859-BD12-5CDEBE3DBCB0}" destId="{BBC67401-3EB6-4948-9298-CB73FCFCFDFA}" srcOrd="1" destOrd="0" presId="urn:microsoft.com/office/officeart/2005/8/layout/bList2"/>
    <dgm:cxn modelId="{BD6E6FFC-D3B4-4BD6-ACB1-418EC013857E}" srcId="{42776ED3-849D-432A-B6C9-CED1334A6147}" destId="{9A90E907-61E9-4859-BD12-5CDEBE3DBCB0}" srcOrd="3" destOrd="0" parTransId="{B57C314E-C235-435F-A238-B31B5DC1F22F}" sibTransId="{2E712FDE-0596-41B1-AAB5-648B6E70D69E}"/>
    <dgm:cxn modelId="{77C4AD70-59D4-471E-A03C-216A511646DB}" type="presOf" srcId="{C237A3AC-815F-499D-ABED-E5B8272CC81A}" destId="{85866277-DF4C-40B3-8397-3F10CCD0974B}" srcOrd="0" destOrd="2" presId="urn:microsoft.com/office/officeart/2005/8/layout/bList2"/>
    <dgm:cxn modelId="{861A0A35-0DAE-4A73-9058-1DFBE989CF04}" srcId="{9295C2F6-0E3B-43D0-8FE5-05E29DBCC575}" destId="{541DCF28-8384-45EB-BFB3-F9DEC8F23F26}" srcOrd="3" destOrd="0" parTransId="{4780C234-70DA-4693-8A46-B7026DB998DB}" sibTransId="{2E49CAE6-BAF8-457E-B0E8-823171017C63}"/>
    <dgm:cxn modelId="{395D9002-3E27-4F1A-83CB-B4F2AD6CE830}" type="presOf" srcId="{65EF72C5-51BA-4EBB-910A-CD17D130A21E}" destId="{616B8D4E-2B66-41FE-9C22-DA0CDDEAFF31}" srcOrd="0" destOrd="3" presId="urn:microsoft.com/office/officeart/2005/8/layout/bList2"/>
    <dgm:cxn modelId="{F92CD3AA-6558-482B-A424-EF7D43A56E36}" srcId="{E4D39CB2-FA1B-489A-90FC-191AA3119E7C}" destId="{C237A3AC-815F-499D-ABED-E5B8272CC81A}" srcOrd="2" destOrd="0" parTransId="{C70E6711-0CCC-4192-8165-601E55B1AA94}" sibTransId="{0DDD8CCE-D08E-40B2-BAD8-AED57371FB3A}"/>
    <dgm:cxn modelId="{86EC7032-89A9-4CB1-BDE2-79BCC4098F44}" type="presOf" srcId="{46DD833D-54BD-4F5F-905C-3CCCD361C06E}" destId="{B098B566-4747-431A-B359-3A7FF058C315}" srcOrd="0" destOrd="0" presId="urn:microsoft.com/office/officeart/2005/8/layout/bList2"/>
    <dgm:cxn modelId="{86D11BD2-56B3-4877-8673-4E75EEC847B3}" type="presOf" srcId="{C298BEF3-C247-4098-BA84-9D2A8B508071}" destId="{3DB0EA36-D660-440F-BC47-182EEBA99CE3}" srcOrd="0" destOrd="2" presId="urn:microsoft.com/office/officeart/2005/8/layout/bList2"/>
    <dgm:cxn modelId="{58BE3710-8046-4845-95A6-D1D16DC6229D}" srcId="{9A90E907-61E9-4859-BD12-5CDEBE3DBCB0}" destId="{F4B4D39C-D4A2-416E-BEB1-FDCAEE34FDF8}" srcOrd="0" destOrd="0" parTransId="{C3600C64-AF78-4B4C-AF60-B1F16CE5CC94}" sibTransId="{8E38E447-B124-4ECC-9A07-AAAFB0DAF8A3}"/>
    <dgm:cxn modelId="{03BAF821-2B8E-43A9-9E35-A2A5587B5BD0}" type="presOf" srcId="{0DB5B0D3-7266-47AB-9EDB-05C36AE7455C}" destId="{269CB11F-0F08-49C9-9325-86A4DC2C89C0}" srcOrd="0" destOrd="0" presId="urn:microsoft.com/office/officeart/2005/8/layout/bList2"/>
    <dgm:cxn modelId="{2D4343D0-C94A-43E6-B0ED-8B6E53BECA64}" type="presOf" srcId="{90D15495-0197-4C32-ACAA-FB453CD47E17}" destId="{2C912467-A26D-40C5-9D82-F116CA809483}" srcOrd="0" destOrd="0" presId="urn:microsoft.com/office/officeart/2005/8/layout/bList2"/>
    <dgm:cxn modelId="{12E012D6-714B-4772-8B53-261D3BDB4DE0}" type="presOf" srcId="{9A90E907-61E9-4859-BD12-5CDEBE3DBCB0}" destId="{98B09B81-F41E-46FC-8593-31FD37B3A36E}" srcOrd="0" destOrd="0" presId="urn:microsoft.com/office/officeart/2005/8/layout/bList2"/>
    <dgm:cxn modelId="{D046929F-141E-4A20-86BD-286D9E67D2B8}" type="presOf" srcId="{2E712FDE-0596-41B1-AAB5-648B6E70D69E}" destId="{74ED16D2-1CCF-4858-8A67-94BB54983883}" srcOrd="0" destOrd="0" presId="urn:microsoft.com/office/officeart/2005/8/layout/bList2"/>
    <dgm:cxn modelId="{2EA5FAE5-77C1-4406-960E-AC1B12DAEB2C}" srcId="{BDDE5D1F-B023-4A71-A1EE-46E988B6B172}" destId="{5A609F3E-59FE-4582-B517-509822B35EAF}" srcOrd="0" destOrd="0" parTransId="{6629EF8F-9322-48B9-87E0-E3FA81B2793D}" sibTransId="{CD5B36E0-0BB1-4C68-B40C-5B0536CDEB86}"/>
    <dgm:cxn modelId="{734B8604-6602-465B-9AA9-5509871415F3}" type="presOf" srcId="{541DCF28-8384-45EB-BFB3-F9DEC8F23F26}" destId="{3DB0EA36-D660-440F-BC47-182EEBA99CE3}" srcOrd="0" destOrd="3" presId="urn:microsoft.com/office/officeart/2005/8/layout/bList2"/>
    <dgm:cxn modelId="{64DC639F-B179-4FF3-8A85-22468A2B337B}" srcId="{E4D39CB2-FA1B-489A-90FC-191AA3119E7C}" destId="{D4820243-6B4E-4595-83F1-0F3B7E1B61D0}" srcOrd="0" destOrd="0" parTransId="{553579DE-4771-4F3F-9C23-CE8FF502AB53}" sibTransId="{0861D268-4821-47B2-BE9F-936C24250FF3}"/>
    <dgm:cxn modelId="{9507DC27-10F1-4765-BD7D-78EB4E136CFF}" type="presOf" srcId="{4D68E534-6417-4F81-AC07-B92115249750}" destId="{50BD48D0-4A84-4EFA-8A8F-F2530F54E967}" srcOrd="0" destOrd="1" presId="urn:microsoft.com/office/officeart/2005/8/layout/bList2"/>
    <dgm:cxn modelId="{75DE172B-E31F-48E5-9CB9-73D6614AA6B0}" srcId="{9295C2F6-0E3B-43D0-8FE5-05E29DBCC575}" destId="{C298BEF3-C247-4098-BA84-9D2A8B508071}" srcOrd="2" destOrd="0" parTransId="{6E16A3DC-0E7F-479E-85A9-2270DF4D82E7}" sibTransId="{3756A2B1-0E4A-4459-82CC-CC5B2C08F286}"/>
    <dgm:cxn modelId="{24E2CD8F-3073-4EC3-904A-90F4E897100E}" type="presOf" srcId="{90D15495-0197-4C32-ACAA-FB453CD47E17}" destId="{92F3FFC0-CD4B-428B-86CF-CE0C2E19950F}" srcOrd="1" destOrd="0" presId="urn:microsoft.com/office/officeart/2005/8/layout/bList2"/>
    <dgm:cxn modelId="{3A10C676-E8E4-4E12-9E30-6D527DF4CF2A}" type="presOf" srcId="{9295C2F6-0E3B-43D0-8FE5-05E29DBCC575}" destId="{EE54FDD0-F702-4AA2-B418-D19C78DA24CE}" srcOrd="1" destOrd="0" presId="urn:microsoft.com/office/officeart/2005/8/layout/bList2"/>
    <dgm:cxn modelId="{D0E04F08-9596-44D0-8639-F7F3456F5C7F}" srcId="{9A90E907-61E9-4859-BD12-5CDEBE3DBCB0}" destId="{65EF72C5-51BA-4EBB-910A-CD17D130A21E}" srcOrd="3" destOrd="0" parTransId="{25217C42-B056-42B0-B98C-0E2B73296B66}" sibTransId="{ABAF0A5F-6025-4083-9F5A-A02E32301E28}"/>
    <dgm:cxn modelId="{DE438C49-A001-44C1-82D4-5EC67FC5256A}" srcId="{BDDE5D1F-B023-4A71-A1EE-46E988B6B172}" destId="{50F02076-459A-472A-936A-2392049070CF}" srcOrd="2" destOrd="0" parTransId="{C8D89D27-0597-4072-986C-E8F14E5E375A}" sibTransId="{9EB4B4ED-08A3-4879-B96C-567F25EBC4A7}"/>
    <dgm:cxn modelId="{F9AAF8EA-A483-40E9-967A-4F994DC3BE57}" type="presOf" srcId="{72A96138-094F-4451-BDD5-EA759814526A}" destId="{616B8D4E-2B66-41FE-9C22-DA0CDDEAFF31}" srcOrd="0" destOrd="1" presId="urn:microsoft.com/office/officeart/2005/8/layout/bList2"/>
    <dgm:cxn modelId="{0FFC6D0E-4380-4406-8993-5BBA25C48760}" srcId="{42776ED3-849D-432A-B6C9-CED1334A6147}" destId="{BDDE5D1F-B023-4A71-A1EE-46E988B6B172}" srcOrd="1" destOrd="0" parTransId="{BA60F145-ADE8-4F7D-9FE4-52961B0BD8A8}" sibTransId="{00F1DC25-612D-4E45-910D-1F791242A27C}"/>
    <dgm:cxn modelId="{B491E3D2-545A-4791-913E-C96FFF16BAB9}" srcId="{E4D39CB2-FA1B-489A-90FC-191AA3119E7C}" destId="{4170B3DC-03EF-4838-884C-7C4F79EF68CE}" srcOrd="1" destOrd="0" parTransId="{A3BBFCB1-8FB0-402B-9F3F-A670E9B5294A}" sibTransId="{D2B836BB-A602-413E-AB2D-10F9FD50E757}"/>
    <dgm:cxn modelId="{007FACFA-FB0C-47F7-AC4B-757EE2E6628D}" type="presOf" srcId="{BDDE5D1F-B023-4A71-A1EE-46E988B6B172}" destId="{4E548F7E-C4D8-4E55-B625-9AFA82A34CAC}" srcOrd="0" destOrd="0" presId="urn:microsoft.com/office/officeart/2005/8/layout/bList2"/>
    <dgm:cxn modelId="{CD48D331-84E4-4A2C-9F89-CF561ADFA297}" type="presOf" srcId="{F4B4D39C-D4A2-416E-BEB1-FDCAEE34FDF8}" destId="{616B8D4E-2B66-41FE-9C22-DA0CDDEAFF31}" srcOrd="0" destOrd="0" presId="urn:microsoft.com/office/officeart/2005/8/layout/bList2"/>
    <dgm:cxn modelId="{7D725F36-0900-4C93-9820-6D0A8F122385}" type="presOf" srcId="{B2457923-E055-451C-9D82-229DFFFB264C}" destId="{3DB0EA36-D660-440F-BC47-182EEBA99CE3}" srcOrd="0" destOrd="0" presId="urn:microsoft.com/office/officeart/2005/8/layout/bList2"/>
    <dgm:cxn modelId="{7AD63E76-29C1-4A66-9015-361AA0A21962}" srcId="{9295C2F6-0E3B-43D0-8FE5-05E29DBCC575}" destId="{2E066095-F172-403D-A284-BC565ABFC2EB}" srcOrd="1" destOrd="0" parTransId="{11CEB281-6A14-427C-8588-D9F03C89D313}" sibTransId="{9D661B09-54BD-4A84-AF55-871DD7B31166}"/>
    <dgm:cxn modelId="{03E7B2F1-06A3-46CE-BE54-CCA8332ECF62}" type="presOf" srcId="{BDDE5D1F-B023-4A71-A1EE-46E988B6B172}" destId="{357A8B9F-82AE-4B84-B7D3-690D25E23FB0}" srcOrd="1" destOrd="0" presId="urn:microsoft.com/office/officeart/2005/8/layout/bList2"/>
    <dgm:cxn modelId="{3CC7E667-DFF5-4BC5-9DFA-6A77A7B2F726}" type="presOf" srcId="{B5A27E76-A6BB-4E5D-BC9B-BC12BC914D74}" destId="{616B8D4E-2B66-41FE-9C22-DA0CDDEAFF31}" srcOrd="0" destOrd="4" presId="urn:microsoft.com/office/officeart/2005/8/layout/bList2"/>
    <dgm:cxn modelId="{831A6E67-DDE3-41D3-BBF8-CEC1D71BB356}" srcId="{BDDE5D1F-B023-4A71-A1EE-46E988B6B172}" destId="{4D68E534-6417-4F81-AC07-B92115249750}" srcOrd="1" destOrd="0" parTransId="{533F2975-7C40-406E-8CE1-C8D4CEFED7DA}" sibTransId="{32070B2A-A359-4567-B5FF-E93D9FAF1511}"/>
    <dgm:cxn modelId="{BE96A631-D301-42D7-9974-C5CD21244167}" type="presOf" srcId="{42776ED3-849D-432A-B6C9-CED1334A6147}" destId="{CFCCFDDC-DD5C-4D31-9F72-015526B5C769}" srcOrd="0" destOrd="0" presId="urn:microsoft.com/office/officeart/2005/8/layout/bList2"/>
    <dgm:cxn modelId="{3E5EDE90-4542-432E-8C27-45A199FAECC9}" type="presOf" srcId="{4170B3DC-03EF-4838-884C-7C4F79EF68CE}" destId="{85866277-DF4C-40B3-8397-3F10CCD0974B}" srcOrd="0" destOrd="1" presId="urn:microsoft.com/office/officeart/2005/8/layout/bList2"/>
    <dgm:cxn modelId="{EF467ED3-8FDE-4B74-B5EA-E7A506F021B4}" type="presOf" srcId="{E4D39CB2-FA1B-489A-90FC-191AA3119E7C}" destId="{939652D6-DBF2-44EB-BFD9-95DABF6DF398}" srcOrd="1" destOrd="0" presId="urn:microsoft.com/office/officeart/2005/8/layout/bList2"/>
    <dgm:cxn modelId="{CFD7308B-5AFC-4C05-8E40-B2FCA48CEF82}" type="presOf" srcId="{D4820243-6B4E-4595-83F1-0F3B7E1B61D0}" destId="{85866277-DF4C-40B3-8397-3F10CCD0974B}" srcOrd="0" destOrd="0" presId="urn:microsoft.com/office/officeart/2005/8/layout/bList2"/>
    <dgm:cxn modelId="{6991CE85-ADC2-4DED-92C5-786071A5B5CE}" type="presOf" srcId="{DB04B730-7734-49CA-8D88-09B27D7BB4CE}" destId="{616B8D4E-2B66-41FE-9C22-DA0CDDEAFF31}" srcOrd="0" destOrd="2" presId="urn:microsoft.com/office/officeart/2005/8/layout/bList2"/>
    <dgm:cxn modelId="{8F7A13EC-79DA-4D2B-9372-61B4DF9679FC}" type="presOf" srcId="{50F02076-459A-472A-936A-2392049070CF}" destId="{50BD48D0-4A84-4EFA-8A8F-F2530F54E967}" srcOrd="0" destOrd="2" presId="urn:microsoft.com/office/officeart/2005/8/layout/bList2"/>
    <dgm:cxn modelId="{D6E04EF4-2019-4319-AC53-2D8DBAA9ABE7}" type="presOf" srcId="{E4D39CB2-FA1B-489A-90FC-191AA3119E7C}" destId="{722A157D-8BAA-4097-AC10-D7530A98C550}" srcOrd="0" destOrd="0" presId="urn:microsoft.com/office/officeart/2005/8/layout/bList2"/>
    <dgm:cxn modelId="{02836909-6CF5-4A5B-8964-317089FEC906}" srcId="{9A90E907-61E9-4859-BD12-5CDEBE3DBCB0}" destId="{DB04B730-7734-49CA-8D88-09B27D7BB4CE}" srcOrd="2" destOrd="0" parTransId="{94C4E24C-CC40-4B06-AF85-1F126BE1E6CA}" sibTransId="{5B84583F-07EA-46D6-98FA-307387DFB9AA}"/>
    <dgm:cxn modelId="{D893115E-5293-43E7-98E0-4111F83F7140}" type="presOf" srcId="{9295C2F6-0E3B-43D0-8FE5-05E29DBCC575}" destId="{68B13EE1-D61E-4C6C-95A1-CF6C5195B35B}" srcOrd="0" destOrd="0" presId="urn:microsoft.com/office/officeart/2005/8/layout/bList2"/>
    <dgm:cxn modelId="{D25C7197-3E13-4391-9110-4EE4FBE78700}" srcId="{90D15495-0197-4C32-ACAA-FB453CD47E17}" destId="{46DD833D-54BD-4F5F-905C-3CCCD361C06E}" srcOrd="0" destOrd="0" parTransId="{0E2B6509-2F55-4248-A410-D4B5FA87D4AD}" sibTransId="{52F2F258-D833-4166-BB19-930CD8619CB8}"/>
    <dgm:cxn modelId="{DDD6D4BB-78DD-4960-B627-103643398B51}" type="presOf" srcId="{5A609F3E-59FE-4582-B517-509822B35EAF}" destId="{50BD48D0-4A84-4EFA-8A8F-F2530F54E967}" srcOrd="0" destOrd="0" presId="urn:microsoft.com/office/officeart/2005/8/layout/bList2"/>
    <dgm:cxn modelId="{F62BEB3B-5B7A-4786-A564-8C4B7F1D86E2}" srcId="{9295C2F6-0E3B-43D0-8FE5-05E29DBCC575}" destId="{B2457923-E055-451C-9D82-229DFFFB264C}" srcOrd="0" destOrd="0" parTransId="{F6A1760C-0CAD-4405-A8F5-C7014F1AF85B}" sibTransId="{915FBE43-FD66-4270-9F90-2E487D5B4CFF}"/>
    <dgm:cxn modelId="{0B3D3C0F-EE90-46B2-88FD-A8183F02BDB8}" srcId="{9A90E907-61E9-4859-BD12-5CDEBE3DBCB0}" destId="{72A96138-094F-4451-BDD5-EA759814526A}" srcOrd="1" destOrd="0" parTransId="{673B2C81-E7B8-42EB-8F25-FA65F9FD49A7}" sibTransId="{B2D1DBD0-B02C-4887-90CD-000DB4FFB168}"/>
    <dgm:cxn modelId="{8BFC33EE-FC70-45E8-A5D5-BDF32331B7AB}" type="presOf" srcId="{B6C1EE0B-2B10-4987-8B5F-8D4B3A99209E}" destId="{85866277-DF4C-40B3-8397-3F10CCD0974B}" srcOrd="0" destOrd="3" presId="urn:microsoft.com/office/officeart/2005/8/layout/bList2"/>
    <dgm:cxn modelId="{C4EAA8AD-4ECE-4BC2-88E4-9A3B76C6B464}" srcId="{9A90E907-61E9-4859-BD12-5CDEBE3DBCB0}" destId="{B5A27E76-A6BB-4E5D-BC9B-BC12BC914D74}" srcOrd="4" destOrd="0" parTransId="{57A5FE93-182B-486B-8582-9E72360FCB03}" sibTransId="{49E3F6F7-39E3-494A-97ED-ED377FCFF0BE}"/>
    <dgm:cxn modelId="{276F6083-157A-4C9E-B67E-9683FB565946}" srcId="{42776ED3-849D-432A-B6C9-CED1334A6147}" destId="{90D15495-0197-4C32-ACAA-FB453CD47E17}" srcOrd="2" destOrd="0" parTransId="{82DDA68C-4CD5-46C1-9317-96D832984809}" sibTransId="{0DB5B0D3-7266-47AB-9EDB-05C36AE7455C}"/>
    <dgm:cxn modelId="{EFC76019-B3BD-4854-AD33-0373FBC2E2D5}" srcId="{42776ED3-849D-432A-B6C9-CED1334A6147}" destId="{E4D39CB2-FA1B-489A-90FC-191AA3119E7C}" srcOrd="0" destOrd="0" parTransId="{16F0033C-619E-4388-B428-B8AE9FF23CA0}" sibTransId="{471FA187-9241-4B7D-B6BF-324C66C19221}"/>
    <dgm:cxn modelId="{3199F51C-9DAC-46BC-AEB9-F816568CAF38}" type="presOf" srcId="{471FA187-9241-4B7D-B6BF-324C66C19221}" destId="{D57CA6DB-75E3-436A-A159-0C8A941D0E83}" srcOrd="0" destOrd="0" presId="urn:microsoft.com/office/officeart/2005/8/layout/bList2"/>
    <dgm:cxn modelId="{3D4167C6-113C-4131-9AE9-A80E587029B0}" srcId="{42776ED3-849D-432A-B6C9-CED1334A6147}" destId="{9295C2F6-0E3B-43D0-8FE5-05E29DBCC575}" srcOrd="4" destOrd="0" parTransId="{0863EC22-C837-4D3D-88CC-662682F4D340}" sibTransId="{6169A2E7-4792-4110-A5F4-CB7672EFA1F5}"/>
    <dgm:cxn modelId="{263DB3E8-6CF3-4767-BB02-53AAD9B3950F}" type="presParOf" srcId="{CFCCFDDC-DD5C-4D31-9F72-015526B5C769}" destId="{F8D0CB8D-F5B0-4B05-9310-442F51BDBB37}" srcOrd="0" destOrd="0" presId="urn:microsoft.com/office/officeart/2005/8/layout/bList2"/>
    <dgm:cxn modelId="{1BCBEAD0-AAC2-46D6-9909-A3C92F9D4EE5}" type="presParOf" srcId="{F8D0CB8D-F5B0-4B05-9310-442F51BDBB37}" destId="{85866277-DF4C-40B3-8397-3F10CCD0974B}" srcOrd="0" destOrd="0" presId="urn:microsoft.com/office/officeart/2005/8/layout/bList2"/>
    <dgm:cxn modelId="{EDB4CD02-B47F-4D8E-8F69-9C8489D79DF9}" type="presParOf" srcId="{F8D0CB8D-F5B0-4B05-9310-442F51BDBB37}" destId="{722A157D-8BAA-4097-AC10-D7530A98C550}" srcOrd="1" destOrd="0" presId="urn:microsoft.com/office/officeart/2005/8/layout/bList2"/>
    <dgm:cxn modelId="{3513A452-D525-4A06-99B1-108D73875FC1}" type="presParOf" srcId="{F8D0CB8D-F5B0-4B05-9310-442F51BDBB37}" destId="{939652D6-DBF2-44EB-BFD9-95DABF6DF398}" srcOrd="2" destOrd="0" presId="urn:microsoft.com/office/officeart/2005/8/layout/bList2"/>
    <dgm:cxn modelId="{602BECC8-4A26-44A1-A4E3-280991933AAA}" type="presParOf" srcId="{F8D0CB8D-F5B0-4B05-9310-442F51BDBB37}" destId="{75A07CD3-6970-4099-B3F1-64F931F7A2BD}" srcOrd="3" destOrd="0" presId="urn:microsoft.com/office/officeart/2005/8/layout/bList2"/>
    <dgm:cxn modelId="{41EFA6DA-9C4D-4417-8348-B26BE6878833}" type="presParOf" srcId="{CFCCFDDC-DD5C-4D31-9F72-015526B5C769}" destId="{D57CA6DB-75E3-436A-A159-0C8A941D0E83}" srcOrd="1" destOrd="0" presId="urn:microsoft.com/office/officeart/2005/8/layout/bList2"/>
    <dgm:cxn modelId="{E1C37D1D-78FE-4698-B574-26A28370E699}" type="presParOf" srcId="{CFCCFDDC-DD5C-4D31-9F72-015526B5C769}" destId="{09B45E22-401A-4E69-A663-EB3C4B8CB126}" srcOrd="2" destOrd="0" presId="urn:microsoft.com/office/officeart/2005/8/layout/bList2"/>
    <dgm:cxn modelId="{1F93A7E1-4B52-47AE-AC04-A41D38609E4E}" type="presParOf" srcId="{09B45E22-401A-4E69-A663-EB3C4B8CB126}" destId="{50BD48D0-4A84-4EFA-8A8F-F2530F54E967}" srcOrd="0" destOrd="0" presId="urn:microsoft.com/office/officeart/2005/8/layout/bList2"/>
    <dgm:cxn modelId="{CC05926E-56B3-4626-ADB5-00EDB4D9C2CB}" type="presParOf" srcId="{09B45E22-401A-4E69-A663-EB3C4B8CB126}" destId="{4E548F7E-C4D8-4E55-B625-9AFA82A34CAC}" srcOrd="1" destOrd="0" presId="urn:microsoft.com/office/officeart/2005/8/layout/bList2"/>
    <dgm:cxn modelId="{4B64C784-B35B-4726-941E-B61460C1CDE6}" type="presParOf" srcId="{09B45E22-401A-4E69-A663-EB3C4B8CB126}" destId="{357A8B9F-82AE-4B84-B7D3-690D25E23FB0}" srcOrd="2" destOrd="0" presId="urn:microsoft.com/office/officeart/2005/8/layout/bList2"/>
    <dgm:cxn modelId="{5540F117-EA16-421E-A6E1-37A79EFCEBCB}" type="presParOf" srcId="{09B45E22-401A-4E69-A663-EB3C4B8CB126}" destId="{F8533FC7-552F-4D84-803B-8779E1D43E65}" srcOrd="3" destOrd="0" presId="urn:microsoft.com/office/officeart/2005/8/layout/bList2"/>
    <dgm:cxn modelId="{C6C10D1A-D269-4B4E-9ED6-68244A223BD8}" type="presParOf" srcId="{CFCCFDDC-DD5C-4D31-9F72-015526B5C769}" destId="{5FFB7AC5-38B8-4056-8E0A-DAA368F07445}" srcOrd="3" destOrd="0" presId="urn:microsoft.com/office/officeart/2005/8/layout/bList2"/>
    <dgm:cxn modelId="{96CA6990-DEBC-4C4A-8A99-6ED4BE73D11C}" type="presParOf" srcId="{CFCCFDDC-DD5C-4D31-9F72-015526B5C769}" destId="{F2ED4F80-F0F3-439C-AAE7-55A10B5D8400}" srcOrd="4" destOrd="0" presId="urn:microsoft.com/office/officeart/2005/8/layout/bList2"/>
    <dgm:cxn modelId="{8B4EAB59-572C-4C95-B7B7-315DE184476B}" type="presParOf" srcId="{F2ED4F80-F0F3-439C-AAE7-55A10B5D8400}" destId="{B098B566-4747-431A-B359-3A7FF058C315}" srcOrd="0" destOrd="0" presId="urn:microsoft.com/office/officeart/2005/8/layout/bList2"/>
    <dgm:cxn modelId="{E4D11125-BFBE-48FC-B124-68434A0FA201}" type="presParOf" srcId="{F2ED4F80-F0F3-439C-AAE7-55A10B5D8400}" destId="{2C912467-A26D-40C5-9D82-F116CA809483}" srcOrd="1" destOrd="0" presId="urn:microsoft.com/office/officeart/2005/8/layout/bList2"/>
    <dgm:cxn modelId="{1545CE0A-5AA0-4CD9-ADCF-0082D3F05D93}" type="presParOf" srcId="{F2ED4F80-F0F3-439C-AAE7-55A10B5D8400}" destId="{92F3FFC0-CD4B-428B-86CF-CE0C2E19950F}" srcOrd="2" destOrd="0" presId="urn:microsoft.com/office/officeart/2005/8/layout/bList2"/>
    <dgm:cxn modelId="{C768D9DF-8D4A-4158-A9C7-3B48885DE8DF}" type="presParOf" srcId="{F2ED4F80-F0F3-439C-AAE7-55A10B5D8400}" destId="{137484EF-CCC5-483E-A6BF-E98DFE845EBA}" srcOrd="3" destOrd="0" presId="urn:microsoft.com/office/officeart/2005/8/layout/bList2"/>
    <dgm:cxn modelId="{D1E6E440-2EE6-4CCD-9CDD-D8BB60CE0561}" type="presParOf" srcId="{CFCCFDDC-DD5C-4D31-9F72-015526B5C769}" destId="{269CB11F-0F08-49C9-9325-86A4DC2C89C0}" srcOrd="5" destOrd="0" presId="urn:microsoft.com/office/officeart/2005/8/layout/bList2"/>
    <dgm:cxn modelId="{1F68BB3C-1E18-42B0-A284-023D2183BD34}" type="presParOf" srcId="{CFCCFDDC-DD5C-4D31-9F72-015526B5C769}" destId="{630609C1-E30E-4615-A0F5-E82A9A27DC68}" srcOrd="6" destOrd="0" presId="urn:microsoft.com/office/officeart/2005/8/layout/bList2"/>
    <dgm:cxn modelId="{3AE18AEC-B461-4ADC-81E7-256C42B11620}" type="presParOf" srcId="{630609C1-E30E-4615-A0F5-E82A9A27DC68}" destId="{616B8D4E-2B66-41FE-9C22-DA0CDDEAFF31}" srcOrd="0" destOrd="0" presId="urn:microsoft.com/office/officeart/2005/8/layout/bList2"/>
    <dgm:cxn modelId="{680CE8ED-4304-4BEA-85A9-F22AF2DD4A86}" type="presParOf" srcId="{630609C1-E30E-4615-A0F5-E82A9A27DC68}" destId="{98B09B81-F41E-46FC-8593-31FD37B3A36E}" srcOrd="1" destOrd="0" presId="urn:microsoft.com/office/officeart/2005/8/layout/bList2"/>
    <dgm:cxn modelId="{0783D26E-6DB1-4113-A1AF-5F48067B8B65}" type="presParOf" srcId="{630609C1-E30E-4615-A0F5-E82A9A27DC68}" destId="{BBC67401-3EB6-4948-9298-CB73FCFCFDFA}" srcOrd="2" destOrd="0" presId="urn:microsoft.com/office/officeart/2005/8/layout/bList2"/>
    <dgm:cxn modelId="{2C68C725-7074-48E8-8DE6-CF96C6D6E176}" type="presParOf" srcId="{630609C1-E30E-4615-A0F5-E82A9A27DC68}" destId="{F30A7E62-2BEF-4FA0-96BC-6D1EACAA18CF}" srcOrd="3" destOrd="0" presId="urn:microsoft.com/office/officeart/2005/8/layout/bList2"/>
    <dgm:cxn modelId="{17EA669A-6662-47BF-A847-6AC92A7BE255}" type="presParOf" srcId="{CFCCFDDC-DD5C-4D31-9F72-015526B5C769}" destId="{74ED16D2-1CCF-4858-8A67-94BB54983883}" srcOrd="7" destOrd="0" presId="urn:microsoft.com/office/officeart/2005/8/layout/bList2"/>
    <dgm:cxn modelId="{0E761315-5937-4C35-A4C2-1D9FC2A29B23}" type="presParOf" srcId="{CFCCFDDC-DD5C-4D31-9F72-015526B5C769}" destId="{EA282571-19D3-45ED-8EC9-8989C89488ED}" srcOrd="8" destOrd="0" presId="urn:microsoft.com/office/officeart/2005/8/layout/bList2"/>
    <dgm:cxn modelId="{C6308B50-E1C0-477E-8B70-26C88B66FE0E}" type="presParOf" srcId="{EA282571-19D3-45ED-8EC9-8989C89488ED}" destId="{3DB0EA36-D660-440F-BC47-182EEBA99CE3}" srcOrd="0" destOrd="0" presId="urn:microsoft.com/office/officeart/2005/8/layout/bList2"/>
    <dgm:cxn modelId="{AC6CD4DD-69F5-494E-B06A-F307A05BF115}" type="presParOf" srcId="{EA282571-19D3-45ED-8EC9-8989C89488ED}" destId="{68B13EE1-D61E-4C6C-95A1-CF6C5195B35B}" srcOrd="1" destOrd="0" presId="urn:microsoft.com/office/officeart/2005/8/layout/bList2"/>
    <dgm:cxn modelId="{8E3B7618-F093-4D06-96B7-A861F98AECE2}" type="presParOf" srcId="{EA282571-19D3-45ED-8EC9-8989C89488ED}" destId="{EE54FDD0-F702-4AA2-B418-D19C78DA24CE}" srcOrd="2" destOrd="0" presId="urn:microsoft.com/office/officeart/2005/8/layout/bList2"/>
    <dgm:cxn modelId="{14887B1C-9D6D-419E-86D7-F7405C1A37B3}" type="presParOf" srcId="{EA282571-19D3-45ED-8EC9-8989C89488ED}" destId="{3F1AA49B-2733-48EB-92B4-74FE693CD85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66277-DF4C-40B3-8397-3F10CCD0974B}">
      <dsp:nvSpPr>
        <dsp:cNvPr id="0" name=""/>
        <dsp:cNvSpPr/>
      </dsp:nvSpPr>
      <dsp:spPr>
        <a:xfrm>
          <a:off x="753118" y="0"/>
          <a:ext cx="1923245" cy="14356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en-US" sz="1400" kern="1200" dirty="0" smtClean="0">
              <a:latin typeface="宋体" panose="02010600030101010101" pitchFamily="2" charset="-122"/>
              <a:ea typeface="宋体" panose="02010600030101010101" pitchFamily="2" charset="-122"/>
            </a:rPr>
            <a:t>硬件环境</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en-US" sz="1400" kern="1200" dirty="0" smtClean="0">
              <a:latin typeface="宋体" panose="02010600030101010101" pitchFamily="2" charset="-122"/>
              <a:ea typeface="宋体" panose="02010600030101010101" pitchFamily="2" charset="-122"/>
            </a:rPr>
            <a:t>软件环境</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en-US" sz="1400" kern="1200" dirty="0" smtClean="0">
              <a:latin typeface="宋体" panose="02010600030101010101" pitchFamily="2" charset="-122"/>
              <a:ea typeface="宋体" panose="02010600030101010101" pitchFamily="2" charset="-122"/>
            </a:rPr>
            <a:t>数字教学资源</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en-US" sz="1400" kern="1200" dirty="0" smtClean="0">
              <a:latin typeface="宋体" panose="02010600030101010101" pitchFamily="2" charset="-122"/>
              <a:ea typeface="宋体" panose="02010600030101010101" pitchFamily="2" charset="-122"/>
            </a:rPr>
            <a:t>基础数据采集建设情况</a:t>
          </a:r>
          <a:endParaRPr lang="zh-CN" altLang="en-US" sz="1400" kern="1200" dirty="0">
            <a:latin typeface="宋体" panose="02010600030101010101" pitchFamily="2" charset="-122"/>
            <a:ea typeface="宋体" panose="02010600030101010101" pitchFamily="2" charset="-122"/>
          </a:endParaRPr>
        </a:p>
      </dsp:txBody>
      <dsp:txXfrm>
        <a:off x="786757" y="33639"/>
        <a:ext cx="1855967" cy="1402022"/>
      </dsp:txXfrm>
    </dsp:sp>
    <dsp:sp modelId="{939652D6-DBF2-44EB-BFD9-95DABF6DF398}">
      <dsp:nvSpPr>
        <dsp:cNvPr id="0" name=""/>
        <dsp:cNvSpPr/>
      </dsp:nvSpPr>
      <dsp:spPr>
        <a:xfrm>
          <a:off x="753118" y="1438375"/>
          <a:ext cx="1923245" cy="61733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zh-CN" altLang="zh-CN" sz="2400" kern="1200" dirty="0" smtClean="0"/>
            <a:t>学习环境</a:t>
          </a:r>
          <a:endParaRPr lang="zh-CN" altLang="en-US" sz="2400" kern="1200" dirty="0"/>
        </a:p>
      </dsp:txBody>
      <dsp:txXfrm>
        <a:off x="753118" y="1438375"/>
        <a:ext cx="1354397" cy="617334"/>
      </dsp:txXfrm>
    </dsp:sp>
    <dsp:sp modelId="{75A07CD3-6970-4099-B3F1-64F931F7A2BD}">
      <dsp:nvSpPr>
        <dsp:cNvPr id="0" name=""/>
        <dsp:cNvSpPr/>
      </dsp:nvSpPr>
      <dsp:spPr>
        <a:xfrm>
          <a:off x="2161921" y="1536433"/>
          <a:ext cx="673135" cy="673135"/>
        </a:xfrm>
        <a:prstGeom prst="ellipse">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BD48D0-4A84-4EFA-8A8F-F2530F54E967}">
      <dsp:nvSpPr>
        <dsp:cNvPr id="0" name=""/>
        <dsp:cNvSpPr/>
      </dsp:nvSpPr>
      <dsp:spPr>
        <a:xfrm>
          <a:off x="3001822" y="2713"/>
          <a:ext cx="1923245" cy="14356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对信息技术与教学整合的认识与态度</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对信息技术与教学整合的知识与应用能力</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信息技术应用能力提升方式</a:t>
          </a:r>
          <a:endParaRPr lang="zh-CN" altLang="en-US" sz="1400" kern="1200" dirty="0">
            <a:latin typeface="宋体" panose="02010600030101010101" pitchFamily="2" charset="-122"/>
            <a:ea typeface="宋体" panose="02010600030101010101" pitchFamily="2" charset="-122"/>
          </a:endParaRPr>
        </a:p>
      </dsp:txBody>
      <dsp:txXfrm>
        <a:off x="3035461" y="36352"/>
        <a:ext cx="1855967" cy="1402022"/>
      </dsp:txXfrm>
    </dsp:sp>
    <dsp:sp modelId="{357A8B9F-82AE-4B84-B7D3-690D25E23FB0}">
      <dsp:nvSpPr>
        <dsp:cNvPr id="0" name=""/>
        <dsp:cNvSpPr/>
      </dsp:nvSpPr>
      <dsp:spPr>
        <a:xfrm>
          <a:off x="3001822" y="1438375"/>
          <a:ext cx="1923245" cy="617334"/>
        </a:xfrm>
        <a:prstGeom prst="rect">
          <a:avLst/>
        </a:prstGeom>
        <a:solidFill>
          <a:schemeClr val="accent2">
            <a:hueOff val="1170380"/>
            <a:satOff val="-1460"/>
            <a:lumOff val="343"/>
            <a:alphaOff val="0"/>
          </a:schemeClr>
        </a:solidFill>
        <a:ln w="25400" cap="flat" cmpd="sng" algn="ctr">
          <a:solidFill>
            <a:schemeClr val="accent2">
              <a:hueOff val="1170380"/>
              <a:satOff val="-1460"/>
              <a:lumOff val="34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zh-CN" altLang="zh-CN" sz="2400" kern="1200" dirty="0" smtClean="0"/>
            <a:t>教师发展</a:t>
          </a:r>
          <a:endParaRPr lang="zh-CN" altLang="en-US" sz="2400" kern="1200" dirty="0"/>
        </a:p>
      </dsp:txBody>
      <dsp:txXfrm>
        <a:off x="3001822" y="1438375"/>
        <a:ext cx="1354397" cy="617334"/>
      </dsp:txXfrm>
    </dsp:sp>
    <dsp:sp modelId="{F8533FC7-552F-4D84-803B-8779E1D43E65}">
      <dsp:nvSpPr>
        <dsp:cNvPr id="0" name=""/>
        <dsp:cNvSpPr/>
      </dsp:nvSpPr>
      <dsp:spPr>
        <a:xfrm>
          <a:off x="4410625" y="1536433"/>
          <a:ext cx="673135" cy="673135"/>
        </a:xfrm>
        <a:prstGeom prst="ellipse">
          <a:avLst/>
        </a:prstGeom>
        <a:solidFill>
          <a:schemeClr val="accent2">
            <a:tint val="40000"/>
            <a:alpha val="90000"/>
            <a:hueOff val="1256455"/>
            <a:satOff val="-1094"/>
            <a:lumOff val="-1"/>
            <a:alphaOff val="0"/>
          </a:schemeClr>
        </a:solidFill>
        <a:ln w="25400" cap="flat" cmpd="sng" algn="ctr">
          <a:solidFill>
            <a:schemeClr val="accent2">
              <a:tint val="40000"/>
              <a:alpha val="90000"/>
              <a:hueOff val="1256455"/>
              <a:satOff val="-1094"/>
              <a:lumOff val="-1"/>
              <a:alphaOff val="0"/>
            </a:schemeClr>
          </a:solidFill>
          <a:prstDash val="solid"/>
        </a:ln>
        <a:effectLst/>
      </dsp:spPr>
      <dsp:style>
        <a:lnRef idx="2">
          <a:scrgbClr r="0" g="0" b="0"/>
        </a:lnRef>
        <a:fillRef idx="1">
          <a:scrgbClr r="0" g="0" b="0"/>
        </a:fillRef>
        <a:effectRef idx="0">
          <a:scrgbClr r="0" g="0" b="0"/>
        </a:effectRef>
        <a:fontRef idx="minor"/>
      </dsp:style>
    </dsp:sp>
    <dsp:sp modelId="{B098B566-4747-431A-B359-3A7FF058C315}">
      <dsp:nvSpPr>
        <dsp:cNvPr id="0" name=""/>
        <dsp:cNvSpPr/>
      </dsp:nvSpPr>
      <dsp:spPr>
        <a:xfrm>
          <a:off x="5250526" y="2713"/>
          <a:ext cx="1923245" cy="14356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应用信息技术的态度与能力</a:t>
          </a:r>
          <a:endParaRPr lang="zh-CN" altLang="en-US" sz="1400" kern="1200" dirty="0">
            <a:latin typeface="宋体" panose="02010600030101010101" pitchFamily="2" charset="-122"/>
            <a:ea typeface="宋体" panose="02010600030101010101" pitchFamily="2" charset="-122"/>
          </a:endParaRPr>
        </a:p>
      </dsp:txBody>
      <dsp:txXfrm>
        <a:off x="5284165" y="36352"/>
        <a:ext cx="1855967" cy="1402022"/>
      </dsp:txXfrm>
    </dsp:sp>
    <dsp:sp modelId="{92F3FFC0-CD4B-428B-86CF-CE0C2E19950F}">
      <dsp:nvSpPr>
        <dsp:cNvPr id="0" name=""/>
        <dsp:cNvSpPr/>
      </dsp:nvSpPr>
      <dsp:spPr>
        <a:xfrm>
          <a:off x="5250526" y="1438375"/>
          <a:ext cx="1923245" cy="617334"/>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zh-CN" altLang="zh-CN" sz="2400" kern="1200" dirty="0" smtClean="0"/>
            <a:t>学生发展</a:t>
          </a:r>
          <a:endParaRPr lang="zh-CN" altLang="en-US" sz="2400" kern="1200" dirty="0"/>
        </a:p>
      </dsp:txBody>
      <dsp:txXfrm>
        <a:off x="5250526" y="1438375"/>
        <a:ext cx="1354397" cy="617334"/>
      </dsp:txXfrm>
    </dsp:sp>
    <dsp:sp modelId="{137484EF-CCC5-483E-A6BF-E98DFE845EBA}">
      <dsp:nvSpPr>
        <dsp:cNvPr id="0" name=""/>
        <dsp:cNvSpPr/>
      </dsp:nvSpPr>
      <dsp:spPr>
        <a:xfrm>
          <a:off x="6659330" y="1536433"/>
          <a:ext cx="673135" cy="673135"/>
        </a:xfrm>
        <a:prstGeom prst="ellipse">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sp>
    <dsp:sp modelId="{616B8D4E-2B66-41FE-9C22-DA0CDDEAFF31}">
      <dsp:nvSpPr>
        <dsp:cNvPr id="0" name=""/>
        <dsp:cNvSpPr/>
      </dsp:nvSpPr>
      <dsp:spPr>
        <a:xfrm>
          <a:off x="1877470" y="2542959"/>
          <a:ext cx="1923245" cy="14356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信息技术在学科教学</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教学管理</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学校教研</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校园文化</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家校联系中的应用</a:t>
          </a:r>
          <a:endParaRPr lang="zh-CN" altLang="en-US" sz="1400" kern="1200" dirty="0">
            <a:latin typeface="宋体" panose="02010600030101010101" pitchFamily="2" charset="-122"/>
            <a:ea typeface="宋体" panose="02010600030101010101" pitchFamily="2" charset="-122"/>
          </a:endParaRPr>
        </a:p>
      </dsp:txBody>
      <dsp:txXfrm>
        <a:off x="1911109" y="2576598"/>
        <a:ext cx="1855967" cy="1402022"/>
      </dsp:txXfrm>
    </dsp:sp>
    <dsp:sp modelId="{BBC67401-3EB6-4948-9298-CB73FCFCFDFA}">
      <dsp:nvSpPr>
        <dsp:cNvPr id="0" name=""/>
        <dsp:cNvSpPr/>
      </dsp:nvSpPr>
      <dsp:spPr>
        <a:xfrm>
          <a:off x="1877470" y="3978620"/>
          <a:ext cx="1923245" cy="617334"/>
        </a:xfrm>
        <a:prstGeom prst="rect">
          <a:avLst/>
        </a:prstGeom>
        <a:solidFill>
          <a:schemeClr val="accent2">
            <a:hueOff val="3511139"/>
            <a:satOff val="-4379"/>
            <a:lumOff val="1030"/>
            <a:alphaOff val="0"/>
          </a:schemeClr>
        </a:solidFill>
        <a:ln w="25400" cap="flat" cmpd="sng" algn="ctr">
          <a:solidFill>
            <a:schemeClr val="accent2">
              <a:hueOff val="3511139"/>
              <a:satOff val="-4379"/>
              <a:lumOff val="10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zh-CN" altLang="zh-CN" sz="2400" kern="1200" dirty="0" smtClean="0"/>
            <a:t>信息技术</a:t>
          </a:r>
          <a:endParaRPr lang="zh-CN" altLang="en-US" sz="2400" kern="1200" dirty="0"/>
        </a:p>
      </dsp:txBody>
      <dsp:txXfrm>
        <a:off x="1877470" y="3978620"/>
        <a:ext cx="1354397" cy="617334"/>
      </dsp:txXfrm>
    </dsp:sp>
    <dsp:sp modelId="{F30A7E62-2BEF-4FA0-96BC-6D1EACAA18CF}">
      <dsp:nvSpPr>
        <dsp:cNvPr id="0" name=""/>
        <dsp:cNvSpPr/>
      </dsp:nvSpPr>
      <dsp:spPr>
        <a:xfrm>
          <a:off x="3286273" y="4076678"/>
          <a:ext cx="673135" cy="673135"/>
        </a:xfrm>
        <a:prstGeom prst="ellipse">
          <a:avLst/>
        </a:prstGeom>
        <a:solidFill>
          <a:schemeClr val="accent2">
            <a:tint val="40000"/>
            <a:alpha val="90000"/>
            <a:hueOff val="3769366"/>
            <a:satOff val="-3283"/>
            <a:lumOff val="-4"/>
            <a:alphaOff val="0"/>
          </a:schemeClr>
        </a:solidFill>
        <a:ln w="25400" cap="flat" cmpd="sng" algn="ctr">
          <a:solidFill>
            <a:schemeClr val="accent2">
              <a:tint val="40000"/>
              <a:alpha val="90000"/>
              <a:hueOff val="3769366"/>
              <a:satOff val="-3283"/>
              <a:lumOff val="-4"/>
              <a:alphaOff val="0"/>
            </a:schemeClr>
          </a:solidFill>
          <a:prstDash val="solid"/>
        </a:ln>
        <a:effectLst/>
      </dsp:spPr>
      <dsp:style>
        <a:lnRef idx="2">
          <a:scrgbClr r="0" g="0" b="0"/>
        </a:lnRef>
        <a:fillRef idx="1">
          <a:scrgbClr r="0" g="0" b="0"/>
        </a:fillRef>
        <a:effectRef idx="0">
          <a:scrgbClr r="0" g="0" b="0"/>
        </a:effectRef>
        <a:fontRef idx="minor"/>
      </dsp:style>
    </dsp:sp>
    <dsp:sp modelId="{3DB0EA36-D660-440F-BC47-182EEBA99CE3}">
      <dsp:nvSpPr>
        <dsp:cNvPr id="0" name=""/>
        <dsp:cNvSpPr/>
      </dsp:nvSpPr>
      <dsp:spPr>
        <a:xfrm>
          <a:off x="4126174" y="2542959"/>
          <a:ext cx="1923245" cy="143566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学校政策与规划</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制度与机制的制定</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技术支持情况</a:t>
          </a:r>
          <a:endParaRPr lang="zh-CN" altLang="en-US" sz="1400" kern="1200" dirty="0">
            <a:latin typeface="宋体" panose="02010600030101010101" pitchFamily="2" charset="-122"/>
            <a:ea typeface="宋体" panose="02010600030101010101" pitchFamily="2" charset="-122"/>
          </a:endParaRPr>
        </a:p>
        <a:p>
          <a:pPr marL="114300" lvl="1" indent="-114300" algn="l" defTabSz="622300">
            <a:lnSpc>
              <a:spcPct val="90000"/>
            </a:lnSpc>
            <a:spcBef>
              <a:spcPct val="0"/>
            </a:spcBef>
            <a:spcAft>
              <a:spcPct val="15000"/>
            </a:spcAft>
            <a:buChar char="••"/>
          </a:pPr>
          <a:r>
            <a:rPr lang="zh-CN" altLang="zh-CN" sz="1400" kern="1200" dirty="0" smtClean="0">
              <a:latin typeface="宋体" panose="02010600030101010101" pitchFamily="2" charset="-122"/>
              <a:ea typeface="宋体" panose="02010600030101010101" pitchFamily="2" charset="-122"/>
            </a:rPr>
            <a:t>技术人才培养</a:t>
          </a:r>
          <a:endParaRPr lang="zh-CN" altLang="en-US" sz="1400" kern="1200" dirty="0">
            <a:latin typeface="宋体" panose="02010600030101010101" pitchFamily="2" charset="-122"/>
            <a:ea typeface="宋体" panose="02010600030101010101" pitchFamily="2" charset="-122"/>
          </a:endParaRPr>
        </a:p>
      </dsp:txBody>
      <dsp:txXfrm>
        <a:off x="4159813" y="2576598"/>
        <a:ext cx="1855967" cy="1402022"/>
      </dsp:txXfrm>
    </dsp:sp>
    <dsp:sp modelId="{EE54FDD0-F702-4AA2-B418-D19C78DA24CE}">
      <dsp:nvSpPr>
        <dsp:cNvPr id="0" name=""/>
        <dsp:cNvSpPr/>
      </dsp:nvSpPr>
      <dsp:spPr>
        <a:xfrm>
          <a:off x="4126174" y="3978620"/>
          <a:ext cx="1923245" cy="617334"/>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lvl="0" algn="l" defTabSz="1066800">
            <a:lnSpc>
              <a:spcPct val="90000"/>
            </a:lnSpc>
            <a:spcBef>
              <a:spcPct val="0"/>
            </a:spcBef>
            <a:spcAft>
              <a:spcPct val="35000"/>
            </a:spcAft>
          </a:pPr>
          <a:r>
            <a:rPr lang="zh-CN" altLang="zh-CN" sz="2400" kern="1200" smtClean="0"/>
            <a:t>实施</a:t>
          </a:r>
          <a:r>
            <a:rPr lang="zh-CN" altLang="zh-CN" sz="2400" kern="1200" dirty="0" smtClean="0"/>
            <a:t>保障</a:t>
          </a:r>
          <a:endParaRPr lang="zh-CN" altLang="en-US" sz="2400" kern="1200" dirty="0"/>
        </a:p>
      </dsp:txBody>
      <dsp:txXfrm>
        <a:off x="4126174" y="3978620"/>
        <a:ext cx="1354397" cy="617334"/>
      </dsp:txXfrm>
    </dsp:sp>
    <dsp:sp modelId="{3F1AA49B-2733-48EB-92B4-74FE693CD859}">
      <dsp:nvSpPr>
        <dsp:cNvPr id="0" name=""/>
        <dsp:cNvSpPr/>
      </dsp:nvSpPr>
      <dsp:spPr>
        <a:xfrm>
          <a:off x="5534977" y="4076678"/>
          <a:ext cx="673135" cy="673135"/>
        </a:xfrm>
        <a:prstGeom prst="ellipse">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3D9819A-F105-489B-A515-D8B21FA5BC5C}" type="datetimeFigureOut">
              <a:rPr lang="zh-CN" altLang="en-US" smtClean="0"/>
              <a:t>2015/6/9</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296CC5E-983F-4831-B258-1613B8B32533}" type="slidenum">
              <a:rPr lang="zh-CN" altLang="en-US" smtClean="0"/>
              <a:t>‹#›</a:t>
            </a:fld>
            <a:endParaRPr lang="zh-CN" altLang="en-US"/>
          </a:p>
        </p:txBody>
      </p:sp>
    </p:spTree>
    <p:extLst>
      <p:ext uri="{BB962C8B-B14F-4D97-AF65-F5344CB8AC3E}">
        <p14:creationId xmlns:p14="http://schemas.microsoft.com/office/powerpoint/2010/main" val="15777825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566DA8-C82B-46DC-9C21-610237DBD042}" type="datetimeFigureOut">
              <a:rPr lang="zh-CN" altLang="en-US" smtClean="0"/>
              <a:pPr/>
              <a:t>2015/6/9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B8459-8023-40D2-847F-BB57D41B6DDE}" type="slidenum">
              <a:rPr lang="zh-CN" altLang="en-US" smtClean="0"/>
              <a:pPr/>
              <a:t>‹#›</a:t>
            </a:fld>
            <a:endParaRPr lang="zh-CN" altLang="en-US"/>
          </a:p>
        </p:txBody>
      </p:sp>
    </p:spTree>
    <p:extLst>
      <p:ext uri="{BB962C8B-B14F-4D97-AF65-F5344CB8AC3E}">
        <p14:creationId xmlns:p14="http://schemas.microsoft.com/office/powerpoint/2010/main" val="491383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pPr>
              <a:defRPr/>
            </a:pPr>
            <a:fld id="{4B52AEFF-D265-48EB-AA63-3A6D00F65439}" type="slidenum">
              <a:rPr lang="zh-CN" altLang="en-US" smtClean="0"/>
              <a:pPr>
                <a:defRPr/>
              </a:pPr>
              <a:t>1</a:t>
            </a:fld>
            <a:endParaRPr lang="zh-CN" altLang="en-US"/>
          </a:p>
        </p:txBody>
      </p:sp>
    </p:spTree>
    <p:extLst>
      <p:ext uri="{BB962C8B-B14F-4D97-AF65-F5344CB8AC3E}">
        <p14:creationId xmlns:p14="http://schemas.microsoft.com/office/powerpoint/2010/main" val="20896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81B8459-8023-40D2-847F-BB57D41B6DDE}" type="slidenum">
              <a:rPr lang="zh-CN" altLang="en-US" smtClean="0"/>
              <a:pPr/>
              <a:t>2</a:t>
            </a:fld>
            <a:endParaRPr lang="zh-CN" altLang="en-US"/>
          </a:p>
        </p:txBody>
      </p:sp>
    </p:spTree>
    <p:extLst>
      <p:ext uri="{BB962C8B-B14F-4D97-AF65-F5344CB8AC3E}">
        <p14:creationId xmlns:p14="http://schemas.microsoft.com/office/powerpoint/2010/main" val="3246027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9676"/>
          </a:xfrm>
          <a:prstGeom prst="rect">
            <a:avLst/>
          </a:prstGeom>
        </p:spPr>
      </p:pic>
      <p:sp>
        <p:nvSpPr>
          <p:cNvPr id="2" name="标题 1"/>
          <p:cNvSpPr>
            <a:spLocks noGrp="1"/>
          </p:cNvSpPr>
          <p:nvPr>
            <p:ph type="ctrTitle"/>
          </p:nvPr>
        </p:nvSpPr>
        <p:spPr>
          <a:xfrm>
            <a:off x="685800" y="2130427"/>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17639870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40"/>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
        <p:nvSpPr>
          <p:cNvPr id="8"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Picture 3"/>
          <p:cNvPicPr>
            <a:picLocks noChangeAspect="1" noChangeArrowheads="1"/>
          </p:cNvPicPr>
          <p:nvPr userDrawn="1"/>
        </p:nvPicPr>
        <p:blipFill>
          <a:blip r:embed="rId2">
            <a:extLst>
              <a:ext uri="{BEBA8EAE-BF5A-486C-A8C5-ECC9F3942E4B}">
                <a14:imgProps xmlns:a14="http://schemas.microsoft.com/office/drawing/2010/main">
                  <a14:imgLayer r:embed="rId3">
                    <a14:imgEffect>
                      <a14:backgroundRemoval t="0" b="89778" l="0" r="100000"/>
                    </a14:imgEffect>
                  </a14:imgLayer>
                </a14:imgProps>
              </a:ext>
              <a:ext uri="{28A0092B-C50C-407E-A947-70E740481C1C}">
                <a14:useLocalDpi xmlns:a14="http://schemas.microsoft.com/office/drawing/2010/main"/>
              </a:ext>
            </a:extLst>
          </a:blip>
          <a:srcRect/>
          <a:stretch>
            <a:fillRect/>
          </a:stretch>
        </p:blipFill>
        <p:spPr bwMode="auto">
          <a:xfrm>
            <a:off x="-105805" y="332656"/>
            <a:ext cx="9505056"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9011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
        <p:nvSpPr>
          <p:cNvPr id="7"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2985566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40"/>
            <a:ext cx="2057400" cy="5851525"/>
          </a:xfrm>
        </p:spPr>
        <p:txBody>
          <a:bodyPr vert="eaVert"/>
          <a:lstStyle/>
          <a:p>
            <a:r>
              <a:rPr lang="zh-CN" altLang="en-US" smtClean="0"/>
              <a:t>单击此处编辑母版标题样式</a:t>
            </a:r>
            <a:endParaRPr lang="zh-CN" altLang="en-US" dirty="0"/>
          </a:p>
        </p:txBody>
      </p:sp>
      <p:sp>
        <p:nvSpPr>
          <p:cNvPr id="3" name="竖排文字占位符 2"/>
          <p:cNvSpPr>
            <a:spLocks noGrp="1"/>
          </p:cNvSpPr>
          <p:nvPr>
            <p:ph type="body" orient="vert" idx="1"/>
          </p:nvPr>
        </p:nvSpPr>
        <p:spPr>
          <a:xfrm>
            <a:off x="457200" y="274640"/>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6"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
        <p:nvSpPr>
          <p:cNvPr id="7"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914101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标题，文本与内容">
    <p:spTree>
      <p:nvGrpSpPr>
        <p:cNvPr id="1" name=""/>
        <p:cNvGrpSpPr/>
        <p:nvPr/>
      </p:nvGrpSpPr>
      <p:grpSpPr>
        <a:xfrm>
          <a:off x="0" y="0"/>
          <a:ext cx="0" cy="0"/>
          <a:chOff x="0" y="0"/>
          <a:chExt cx="0" cy="0"/>
        </a:xfrm>
      </p:grpSpPr>
      <p:sp>
        <p:nvSpPr>
          <p:cNvPr id="3" name="文本占位符 2"/>
          <p:cNvSpPr>
            <a:spLocks noGrp="1"/>
          </p:cNvSpPr>
          <p:nvPr>
            <p:ph type="body" sz="half" idx="1"/>
          </p:nvPr>
        </p:nvSpPr>
        <p:spPr>
          <a:xfrm>
            <a:off x="457200" y="1268760"/>
            <a:ext cx="4038600" cy="485740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68760"/>
            <a:ext cx="4038600" cy="485740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
        <p:nvSpPr>
          <p:cNvPr id="8" name="标题 1"/>
          <p:cNvSpPr>
            <a:spLocks noGrp="1"/>
          </p:cNvSpPr>
          <p:nvPr>
            <p:ph type="title"/>
          </p:nvPr>
        </p:nvSpPr>
        <p:spPr>
          <a:xfrm>
            <a:off x="467544" y="188641"/>
            <a:ext cx="8229600" cy="796951"/>
          </a:xfrm>
        </p:spPr>
        <p:txBody>
          <a:bodyPr/>
          <a:lstStyle/>
          <a:p>
            <a:r>
              <a:rPr lang="zh-CN" altLang="en-US" smtClean="0"/>
              <a:t>单击此处编辑母版标题样式</a:t>
            </a:r>
            <a:endParaRPr lang="zh-CN" altLang="en-US"/>
          </a:p>
        </p:txBody>
      </p:sp>
      <p:sp>
        <p:nvSpPr>
          <p:cNvPr id="9"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1975708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528" y="183777"/>
            <a:ext cx="6552728" cy="796951"/>
          </a:xfrm>
        </p:spPr>
        <p:txBody>
          <a:bodyPr>
            <a:normAutofit/>
          </a:bodyPr>
          <a:lstStyle>
            <a:lvl1pPr algn="l">
              <a:defRPr sz="4000" b="1">
                <a:solidFill>
                  <a:schemeClr val="accent6"/>
                </a:solidFill>
                <a:latin typeface="+mj-ea"/>
                <a:ea typeface="+mj-ea"/>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Tree>
    <p:extLst>
      <p:ext uri="{BB962C8B-B14F-4D97-AF65-F5344CB8AC3E}">
        <p14:creationId xmlns:p14="http://schemas.microsoft.com/office/powerpoint/2010/main" val="40972246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pic>
        <p:nvPicPr>
          <p:cNvPr id="11" name="图片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6859676"/>
          </a:xfrm>
          <a:prstGeom prst="rect">
            <a:avLst/>
          </a:prstGeom>
        </p:spPr>
      </p:pic>
      <p:sp>
        <p:nvSpPr>
          <p:cNvPr id="2" name="标题 1"/>
          <p:cNvSpPr>
            <a:spLocks noGrp="1"/>
          </p:cNvSpPr>
          <p:nvPr>
            <p:ph type="title"/>
          </p:nvPr>
        </p:nvSpPr>
        <p:spPr>
          <a:xfrm>
            <a:off x="722313" y="4065093"/>
            <a:ext cx="7772400" cy="1362076"/>
          </a:xfrm>
        </p:spPr>
        <p:txBody>
          <a:bodyPr anchor="t"/>
          <a:lstStyle>
            <a:lvl1pPr algn="l">
              <a:defRPr sz="4000" b="1" cap="all">
                <a:solidFill>
                  <a:schemeClr val="bg1"/>
                </a:solidFill>
                <a:latin typeface="微软雅黑" pitchFamily="34" charset="-122"/>
                <a:ea typeface="微软雅黑" pitchFamily="34" charset="-122"/>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5"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2" name="图片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19872" y="689759"/>
            <a:ext cx="2448272" cy="2429974"/>
          </a:xfrm>
          <a:prstGeom prst="rect">
            <a:avLst/>
          </a:prstGeom>
        </p:spPr>
      </p:pic>
    </p:spTree>
    <p:extLst>
      <p:ext uri="{BB962C8B-B14F-4D97-AF65-F5344CB8AC3E}">
        <p14:creationId xmlns:p14="http://schemas.microsoft.com/office/powerpoint/2010/main" val="27169816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68760"/>
            <a:ext cx="4038600" cy="48574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
        <p:nvSpPr>
          <p:cNvPr id="8"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2774840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395536" y="1268760"/>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95536" y="1908524"/>
            <a:ext cx="4040188" cy="40407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583365" y="1268760"/>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583365" y="1908524"/>
            <a:ext cx="4041775" cy="40407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8" name="页脚占位符 4"/>
          <p:cNvSpPr>
            <a:spLocks noGrp="1"/>
          </p:cNvSpPr>
          <p:nvPr>
            <p:ph type="ftr" sz="quarter" idx="11"/>
          </p:nvPr>
        </p:nvSpPr>
        <p:spPr/>
        <p:txBody>
          <a:bodyPr/>
          <a:lstStyle>
            <a:lvl1pPr>
              <a:defRPr/>
            </a:lvl1pPr>
          </a:lstStyle>
          <a:p>
            <a:endParaRPr lang="zh-CN" altLang="en-US"/>
          </a:p>
        </p:txBody>
      </p:sp>
      <p:sp>
        <p:nvSpPr>
          <p:cNvPr id="9"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
        <p:nvSpPr>
          <p:cNvPr id="10"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118932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Tree>
    <p:extLst>
      <p:ext uri="{BB962C8B-B14F-4D97-AF65-F5344CB8AC3E}">
        <p14:creationId xmlns:p14="http://schemas.microsoft.com/office/powerpoint/2010/main" val="336557102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Tree>
    <p:extLst>
      <p:ext uri="{BB962C8B-B14F-4D97-AF65-F5344CB8AC3E}">
        <p14:creationId xmlns:p14="http://schemas.microsoft.com/office/powerpoint/2010/main" val="25822077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
        <p:nvSpPr>
          <p:cNvPr id="5"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5306150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73049"/>
            <a:ext cx="3008313"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fld id="{39D95B0B-DE66-4E34-848C-CE6F45FF9047}" type="datetimeFigureOut">
              <a:rPr lang="zh-CN" altLang="en-US" smtClean="0"/>
              <a:pPr/>
              <a:t>2015/6/9</a:t>
            </a:fld>
            <a:endParaRPr lang="zh-CN" altLang="en-US"/>
          </a:p>
        </p:txBody>
      </p:sp>
      <p:sp>
        <p:nvSpPr>
          <p:cNvPr id="6" name="页脚占位符 4"/>
          <p:cNvSpPr>
            <a:spLocks noGrp="1"/>
          </p:cNvSpPr>
          <p:nvPr>
            <p:ph type="ftr" sz="quarter" idx="11"/>
          </p:nvPr>
        </p:nvSpPr>
        <p:spPr/>
        <p:txBody>
          <a:bodyPr/>
          <a:lstStyle>
            <a:lvl1pPr>
              <a:defRPr/>
            </a:lvl1pPr>
          </a:lstStyle>
          <a:p>
            <a:endParaRPr lang="zh-CN" altLang="en-US"/>
          </a:p>
        </p:txBody>
      </p:sp>
      <p:sp>
        <p:nvSpPr>
          <p:cNvPr id="7" name="灯片编号占位符 5"/>
          <p:cNvSpPr>
            <a:spLocks noGrp="1"/>
          </p:cNvSpPr>
          <p:nvPr>
            <p:ph type="sldNum" sz="quarter" idx="12"/>
          </p:nvPr>
        </p:nvSpPr>
        <p:spPr/>
        <p:txBody>
          <a:bodyPr/>
          <a:lstStyle>
            <a:lvl1pPr>
              <a:defRPr/>
            </a:lvl1pPr>
          </a:lstStyle>
          <a:p>
            <a:fld id="{89198C26-27C8-4EF5-8BCD-4AA41122147C}" type="slidenum">
              <a:rPr lang="zh-CN" altLang="en-US" smtClean="0"/>
              <a:pPr/>
              <a:t>‹#›</a:t>
            </a:fld>
            <a:endParaRPr lang="zh-CN" altLang="en-US"/>
          </a:p>
        </p:txBody>
      </p:sp>
      <p:sp>
        <p:nvSpPr>
          <p:cNvPr id="8" name="灯片编号占位符 5"/>
          <p:cNvSpPr txBox="1">
            <a:spLocks/>
          </p:cNvSpPr>
          <p:nvPr userDrawn="1"/>
        </p:nvSpPr>
        <p:spPr>
          <a:xfrm>
            <a:off x="6553200" y="6356353"/>
            <a:ext cx="21336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98C26-27C8-4EF5-8BCD-4AA41122147C}" type="slidenum">
              <a:rPr kumimoji="0" lang="zh-CN" alt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32626216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67544" y="188641"/>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zh-CN" altLang="en-US" dirty="0" smtClean="0"/>
              <a:t>单击此处编辑母版标题样式</a:t>
            </a:r>
          </a:p>
        </p:txBody>
      </p:sp>
      <p:sp>
        <p:nvSpPr>
          <p:cNvPr id="1027" name="文本占位符 2"/>
          <p:cNvSpPr>
            <a:spLocks noGrp="1"/>
          </p:cNvSpPr>
          <p:nvPr>
            <p:ph type="body" idx="1"/>
          </p:nvPr>
        </p:nvSpPr>
        <p:spPr bwMode="auto">
          <a:xfrm>
            <a:off x="457200" y="1196752"/>
            <a:ext cx="8229600" cy="492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fld id="{39D95B0B-DE66-4E34-848C-CE6F45FF9047}" type="datetimeFigureOut">
              <a:rPr lang="zh-CN" altLang="en-US" smtClean="0"/>
              <a:pPr/>
              <a:t>2015/6/9</a:t>
            </a:fld>
            <a:endParaRPr lang="zh-CN" altLang="en-US"/>
          </a:p>
        </p:txBody>
      </p:sp>
      <p:sp>
        <p:nvSpPr>
          <p:cNvPr id="5" name="页脚占位符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endParaRPr lang="zh-CN" altLang="en-US"/>
          </a:p>
        </p:txBody>
      </p:sp>
      <p:sp>
        <p:nvSpPr>
          <p:cNvPr id="6" name="灯片编号占位符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fld id="{89198C26-27C8-4EF5-8BCD-4AA41122147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74" r:id="rId7"/>
    <p:sldLayoutId id="2147483667" r:id="rId8"/>
    <p:sldLayoutId id="2147483668" r:id="rId9"/>
    <p:sldLayoutId id="2147483669" r:id="rId10"/>
    <p:sldLayoutId id="2147483670" r:id="rId11"/>
    <p:sldLayoutId id="2147483671" r:id="rId12"/>
    <p:sldLayoutId id="2147483672" r:id="rId1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accent4">
              <a:lumMod val="75000"/>
            </a:schemeClr>
          </a:solidFill>
          <a:latin typeface="黑体" pitchFamily="49" charset="-122"/>
          <a:ea typeface="黑体" pitchFamily="49"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Clr>
          <a:srgbClr val="C00000"/>
        </a:buClr>
        <a:buSzPct val="75000"/>
        <a:buFont typeface="Wingdings"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SzPct val="80000"/>
        <a:buFont typeface="Wingdings" pitchFamily="2" charset="2"/>
        <a:buChar char="l"/>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150000"/>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6.xml"/><Relationship Id="rId4" Type="http://schemas.openxmlformats.org/officeDocument/2006/relationships/chart" Target="../charts/char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6.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5"/>
          <p:cNvSpPr txBox="1">
            <a:spLocks noChangeArrowheads="1"/>
          </p:cNvSpPr>
          <p:nvPr/>
        </p:nvSpPr>
        <p:spPr bwMode="auto">
          <a:xfrm>
            <a:off x="-36512" y="2276872"/>
            <a:ext cx="9207358" cy="1643527"/>
          </a:xfrm>
          <a:prstGeom prst="rect">
            <a:avLst/>
          </a:prstGeom>
          <a:noFill/>
          <a:ln>
            <a:noFill/>
          </a:ln>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algn="ctr" eaLnBrk="1" hangingPunct="1">
              <a:lnSpc>
                <a:spcPct val="120000"/>
              </a:lnSpc>
            </a:pPr>
            <a:r>
              <a:rPr lang="zh-CN" altLang="en-US" sz="2800" b="1" spc="50" dirty="0" smtClean="0">
                <a:ln w="11430"/>
                <a:solidFill>
                  <a:schemeClr val="tx1">
                    <a:lumMod val="85000"/>
                    <a:lumOff val="15000"/>
                  </a:schemeClr>
                </a:solidFill>
                <a:latin typeface="+mn-ea"/>
                <a:ea typeface="+mn-ea"/>
              </a:rPr>
              <a:t>中国教育发展基金会</a:t>
            </a:r>
            <a:endParaRPr lang="en-US" altLang="zh-CN" sz="2800" b="1" spc="50" dirty="0" smtClean="0">
              <a:ln w="11430"/>
              <a:solidFill>
                <a:schemeClr val="tx1">
                  <a:lumMod val="85000"/>
                  <a:lumOff val="15000"/>
                </a:schemeClr>
              </a:solidFill>
              <a:latin typeface="+mn-ea"/>
              <a:ea typeface="+mn-ea"/>
            </a:endParaRPr>
          </a:p>
          <a:p>
            <a:pPr algn="ctr" eaLnBrk="1" hangingPunct="1">
              <a:lnSpc>
                <a:spcPct val="120000"/>
              </a:lnSpc>
            </a:pPr>
            <a:r>
              <a:rPr lang="zh-CN" altLang="en-US" sz="2800" b="1" dirty="0" smtClean="0">
                <a:ln w="1905"/>
                <a:solidFill>
                  <a:schemeClr val="tx1">
                    <a:lumMod val="85000"/>
                    <a:lumOff val="15000"/>
                  </a:schemeClr>
                </a:solidFill>
                <a:latin typeface="+mn-ea"/>
                <a:ea typeface="+mn-ea"/>
              </a:rPr>
              <a:t>戴尔“互联创未来”项目数字化校园建设与创新应用</a:t>
            </a:r>
            <a:endParaRPr lang="en-US" altLang="zh-CN" sz="2800" b="1" dirty="0" smtClean="0">
              <a:ln w="1905"/>
              <a:solidFill>
                <a:schemeClr val="tx1">
                  <a:lumMod val="85000"/>
                  <a:lumOff val="15000"/>
                </a:schemeClr>
              </a:solidFill>
              <a:latin typeface="+mn-ea"/>
              <a:ea typeface="+mn-ea"/>
            </a:endParaRPr>
          </a:p>
          <a:p>
            <a:pPr algn="ctr" eaLnBrk="1" hangingPunct="1">
              <a:lnSpc>
                <a:spcPct val="120000"/>
              </a:lnSpc>
            </a:pPr>
            <a:r>
              <a:rPr lang="zh-CN" altLang="en-US" sz="2800" b="1" dirty="0" smtClean="0">
                <a:ln w="1905"/>
                <a:solidFill>
                  <a:schemeClr val="tx1">
                    <a:lumMod val="85000"/>
                    <a:lumOff val="15000"/>
                  </a:schemeClr>
                </a:solidFill>
                <a:latin typeface="+mn-ea"/>
                <a:ea typeface="+mn-ea"/>
              </a:rPr>
              <a:t>基线调研汇报</a:t>
            </a:r>
            <a:endParaRPr lang="en-US" altLang="zh-CN" sz="2800" b="1" dirty="0" smtClean="0">
              <a:ln w="1905"/>
              <a:solidFill>
                <a:schemeClr val="tx1">
                  <a:lumMod val="85000"/>
                  <a:lumOff val="15000"/>
                </a:schemeClr>
              </a:solidFill>
              <a:latin typeface="+mn-ea"/>
              <a:ea typeface="+mn-ea"/>
            </a:endParaRPr>
          </a:p>
        </p:txBody>
      </p:sp>
      <p:pic>
        <p:nvPicPr>
          <p:cNvPr id="6" name="图片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76733" y="0"/>
            <a:ext cx="2715104" cy="2492896"/>
          </a:xfrm>
          <a:prstGeom prst="rect">
            <a:avLst/>
          </a:prstGeom>
        </p:spPr>
      </p:pic>
      <p:sp>
        <p:nvSpPr>
          <p:cNvPr id="2" name="TextBox 1"/>
          <p:cNvSpPr txBox="1"/>
          <p:nvPr/>
        </p:nvSpPr>
        <p:spPr>
          <a:xfrm>
            <a:off x="-36512" y="4287867"/>
            <a:ext cx="9207358" cy="1877437"/>
          </a:xfrm>
          <a:prstGeom prst="rect">
            <a:avLst/>
          </a:prstGeom>
          <a:noFill/>
        </p:spPr>
        <p:txBody>
          <a:bodyPr wrap="square" rtlCol="0">
            <a:spAutoFit/>
          </a:bodyPr>
          <a:lstStyle/>
          <a:p>
            <a:pPr algn="ctr"/>
            <a:r>
              <a:rPr lang="zh-CN" altLang="en-US" sz="2600" b="1" dirty="0" smtClean="0">
                <a:solidFill>
                  <a:schemeClr val="tx1">
                    <a:lumMod val="85000"/>
                    <a:lumOff val="15000"/>
                  </a:schemeClr>
                </a:solidFill>
                <a:latin typeface="+mn-ea"/>
                <a:cs typeface="Times New Roman" panose="02020603050405020304" pitchFamily="18" charset="0"/>
              </a:rPr>
              <a:t>钱冬明</a:t>
            </a:r>
            <a:endParaRPr lang="en-US" altLang="zh-CN" sz="2600" b="1" dirty="0" smtClean="0">
              <a:solidFill>
                <a:schemeClr val="tx1">
                  <a:lumMod val="85000"/>
                  <a:lumOff val="15000"/>
                </a:schemeClr>
              </a:solidFill>
              <a:latin typeface="+mn-ea"/>
              <a:cs typeface="Times New Roman" panose="02020603050405020304" pitchFamily="18" charset="0"/>
            </a:endParaRPr>
          </a:p>
          <a:p>
            <a:pPr algn="ctr"/>
            <a:endParaRPr lang="en-US" altLang="zh-CN" sz="2400" b="1" dirty="0">
              <a:solidFill>
                <a:schemeClr val="tx1">
                  <a:lumMod val="85000"/>
                  <a:lumOff val="15000"/>
                </a:schemeClr>
              </a:solidFill>
              <a:latin typeface="+mn-ea"/>
              <a:cs typeface="Times New Roman" panose="02020603050405020304" pitchFamily="18" charset="0"/>
            </a:endParaRPr>
          </a:p>
          <a:p>
            <a:pPr algn="ctr"/>
            <a:r>
              <a:rPr lang="zh-CN" altLang="en-US" sz="2200" b="1" dirty="0" smtClean="0">
                <a:solidFill>
                  <a:schemeClr val="tx1">
                    <a:lumMod val="85000"/>
                    <a:lumOff val="15000"/>
                  </a:schemeClr>
                </a:solidFill>
                <a:latin typeface="+mn-ea"/>
                <a:cs typeface="Times New Roman" panose="02020603050405020304" pitchFamily="18" charset="0"/>
              </a:rPr>
              <a:t>华东师范大学</a:t>
            </a:r>
            <a:endParaRPr lang="en-US" altLang="zh-CN" sz="2200" b="1" dirty="0">
              <a:solidFill>
                <a:schemeClr val="tx1">
                  <a:lumMod val="85000"/>
                  <a:lumOff val="15000"/>
                </a:schemeClr>
              </a:solidFill>
              <a:latin typeface="+mn-ea"/>
              <a:cs typeface="Times New Roman" panose="02020603050405020304" pitchFamily="18" charset="0"/>
            </a:endParaRPr>
          </a:p>
          <a:p>
            <a:pPr algn="ctr"/>
            <a:r>
              <a:rPr lang="zh-CN" altLang="en-US" sz="2200" b="1" dirty="0" smtClean="0">
                <a:solidFill>
                  <a:schemeClr val="tx1">
                    <a:lumMod val="85000"/>
                    <a:lumOff val="15000"/>
                  </a:schemeClr>
                </a:solidFill>
                <a:latin typeface="+mn-ea"/>
                <a:cs typeface="Times New Roman" panose="02020603050405020304" pitchFamily="18" charset="0"/>
              </a:rPr>
              <a:t>上海数字化教育装备工程技术研究中心</a:t>
            </a:r>
            <a:endParaRPr lang="en-US" altLang="zh-CN" sz="2200" b="1" dirty="0" smtClean="0">
              <a:solidFill>
                <a:schemeClr val="tx1">
                  <a:lumMod val="85000"/>
                  <a:lumOff val="15000"/>
                </a:schemeClr>
              </a:solidFill>
              <a:latin typeface="+mn-ea"/>
              <a:cs typeface="Times New Roman" panose="02020603050405020304" pitchFamily="18" charset="0"/>
            </a:endParaRPr>
          </a:p>
          <a:p>
            <a:pPr algn="ctr"/>
            <a:r>
              <a:rPr lang="en-US" altLang="zh-CN" sz="2200" b="1" dirty="0" smtClean="0">
                <a:solidFill>
                  <a:schemeClr val="tx1">
                    <a:lumMod val="85000"/>
                    <a:lumOff val="15000"/>
                  </a:schemeClr>
                </a:solidFill>
                <a:latin typeface="+mn-ea"/>
                <a:cs typeface="Times New Roman" panose="02020603050405020304" pitchFamily="18" charset="0"/>
              </a:rPr>
              <a:t>2015-05-10</a:t>
            </a:r>
            <a:endParaRPr lang="zh-CN" altLang="en-US" sz="2200" b="1" dirty="0">
              <a:solidFill>
                <a:schemeClr val="tx1">
                  <a:lumMod val="85000"/>
                  <a:lumOff val="15000"/>
                </a:schemeClr>
              </a:solidFill>
              <a:latin typeface="+mn-ea"/>
              <a:cs typeface="Times New Roman" panose="02020603050405020304" pitchFamily="18" charset="0"/>
            </a:endParaRPr>
          </a:p>
        </p:txBody>
      </p:sp>
    </p:spTree>
    <p:extLst>
      <p:ext uri="{BB962C8B-B14F-4D97-AF65-F5344CB8AC3E}">
        <p14:creationId xmlns:p14="http://schemas.microsoft.com/office/powerpoint/2010/main" val="1841278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调研报告撰写</a:t>
            </a:r>
            <a:endParaRPr lang="zh-CN" altLang="en-US" sz="3600" b="1" dirty="0">
              <a:solidFill>
                <a:srgbClr val="C00000"/>
              </a:solidFill>
              <a:latin typeface="+mn-ea"/>
              <a:ea typeface="+mn-ea"/>
            </a:endParaRPr>
          </a:p>
        </p:txBody>
      </p:sp>
      <p:pic>
        <p:nvPicPr>
          <p:cNvPr id="4" name="图片 3"/>
          <p:cNvPicPr/>
          <p:nvPr/>
        </p:nvPicPr>
        <p:blipFill>
          <a:blip r:embed="rId2" cstate="print">
            <a:extLst>
              <a:ext uri="{28A0092B-C50C-407E-A947-70E740481C1C}">
                <a14:useLocalDpi xmlns:a14="http://schemas.microsoft.com/office/drawing/2010/main" val="0"/>
              </a:ext>
            </a:extLst>
          </a:blip>
          <a:stretch>
            <a:fillRect/>
          </a:stretch>
        </p:blipFill>
        <p:spPr>
          <a:xfrm>
            <a:off x="594934" y="1340768"/>
            <a:ext cx="3256986" cy="4570691"/>
          </a:xfrm>
          <a:prstGeom prst="rect">
            <a:avLst/>
          </a:prstGeom>
          <a:ln>
            <a:noFill/>
          </a:ln>
          <a:effectLst>
            <a:outerShdw blurRad="190500" algn="tl" rotWithShape="0">
              <a:srgbClr val="000000">
                <a:alpha val="70000"/>
              </a:srgbClr>
            </a:outerShdw>
          </a:effectLst>
        </p:spPr>
      </p:pic>
      <p:pic>
        <p:nvPicPr>
          <p:cNvPr id="5" name="图片 4"/>
          <p:cNvPicPr>
            <a:picLocks noChangeAspect="1"/>
          </p:cNvPicPr>
          <p:nvPr/>
        </p:nvPicPr>
        <p:blipFill>
          <a:blip r:embed="rId3"/>
          <a:stretch>
            <a:fillRect/>
          </a:stretch>
        </p:blipFill>
        <p:spPr>
          <a:xfrm>
            <a:off x="4572000" y="1250126"/>
            <a:ext cx="3600400" cy="4751974"/>
          </a:xfrm>
          <a:prstGeom prst="rect">
            <a:avLst/>
          </a:prstGeom>
          <a:ln>
            <a:noFill/>
          </a:ln>
          <a:effectLst>
            <a:softEdge rad="112500"/>
          </a:effectLst>
        </p:spPr>
      </p:pic>
    </p:spTree>
    <p:extLst>
      <p:ext uri="{BB962C8B-B14F-4D97-AF65-F5344CB8AC3E}">
        <p14:creationId xmlns:p14="http://schemas.microsoft.com/office/powerpoint/2010/main" val="41946717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学习环境（</a:t>
            </a:r>
            <a:r>
              <a:rPr lang="en-US" altLang="zh-CN" sz="2800" dirty="0" smtClean="0">
                <a:solidFill>
                  <a:srgbClr val="C00000"/>
                </a:solidFill>
                <a:latin typeface="+mn-ea"/>
                <a:ea typeface="+mn-ea"/>
                <a:cs typeface="+mn-cs"/>
              </a:rPr>
              <a:t>1</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graphicFrame>
        <p:nvGraphicFramePr>
          <p:cNvPr id="5" name="图表 4"/>
          <p:cNvGraphicFramePr/>
          <p:nvPr>
            <p:extLst>
              <p:ext uri="{D42A27DB-BD31-4B8C-83A1-F6EECF244321}">
                <p14:modId xmlns:p14="http://schemas.microsoft.com/office/powerpoint/2010/main" val="3795622786"/>
              </p:ext>
            </p:extLst>
          </p:nvPr>
        </p:nvGraphicFramePr>
        <p:xfrm>
          <a:off x="611560" y="1988840"/>
          <a:ext cx="3384376" cy="203062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ext uri="{D42A27DB-BD31-4B8C-83A1-F6EECF244321}">
                <p14:modId xmlns:p14="http://schemas.microsoft.com/office/powerpoint/2010/main" val="2899113483"/>
              </p:ext>
            </p:extLst>
          </p:nvPr>
        </p:nvGraphicFramePr>
        <p:xfrm>
          <a:off x="4427984" y="1988839"/>
          <a:ext cx="3360374" cy="2016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1559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学习环境（</a:t>
            </a:r>
            <a:r>
              <a:rPr lang="en-US" altLang="zh-CN" sz="2800" dirty="0" smtClean="0">
                <a:solidFill>
                  <a:srgbClr val="C00000"/>
                </a:solidFill>
                <a:latin typeface="+mn-ea"/>
                <a:ea typeface="+mn-ea"/>
                <a:cs typeface="+mn-cs"/>
              </a:rPr>
              <a:t>2</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graphicFrame>
        <p:nvGraphicFramePr>
          <p:cNvPr id="5" name="图表 4"/>
          <p:cNvGraphicFramePr/>
          <p:nvPr>
            <p:extLst>
              <p:ext uri="{D42A27DB-BD31-4B8C-83A1-F6EECF244321}">
                <p14:modId xmlns:p14="http://schemas.microsoft.com/office/powerpoint/2010/main" val="3398156405"/>
              </p:ext>
            </p:extLst>
          </p:nvPr>
        </p:nvGraphicFramePr>
        <p:xfrm>
          <a:off x="457200" y="2204863"/>
          <a:ext cx="3878878" cy="24554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ext uri="{D42A27DB-BD31-4B8C-83A1-F6EECF244321}">
                <p14:modId xmlns:p14="http://schemas.microsoft.com/office/powerpoint/2010/main" val="4238479818"/>
              </p:ext>
            </p:extLst>
          </p:nvPr>
        </p:nvGraphicFramePr>
        <p:xfrm>
          <a:off x="4644008" y="2204864"/>
          <a:ext cx="3942731" cy="2448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163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学习环境（</a:t>
            </a:r>
            <a:r>
              <a:rPr lang="en-US" altLang="zh-CN" sz="2800" dirty="0" smtClean="0">
                <a:solidFill>
                  <a:srgbClr val="C00000"/>
                </a:solidFill>
                <a:latin typeface="+mn-ea"/>
                <a:ea typeface="+mn-ea"/>
                <a:cs typeface="+mn-cs"/>
              </a:rPr>
              <a:t>3</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graphicFrame>
        <p:nvGraphicFramePr>
          <p:cNvPr id="5" name="图表 4"/>
          <p:cNvGraphicFramePr/>
          <p:nvPr>
            <p:extLst>
              <p:ext uri="{D42A27DB-BD31-4B8C-83A1-F6EECF244321}">
                <p14:modId xmlns:p14="http://schemas.microsoft.com/office/powerpoint/2010/main" val="1361788210"/>
              </p:ext>
            </p:extLst>
          </p:nvPr>
        </p:nvGraphicFramePr>
        <p:xfrm>
          <a:off x="539552" y="1772816"/>
          <a:ext cx="3672408" cy="22034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ext uri="{D42A27DB-BD31-4B8C-83A1-F6EECF244321}">
                <p14:modId xmlns:p14="http://schemas.microsoft.com/office/powerpoint/2010/main" val="2105300848"/>
              </p:ext>
            </p:extLst>
          </p:nvPr>
        </p:nvGraphicFramePr>
        <p:xfrm>
          <a:off x="4283968" y="4077071"/>
          <a:ext cx="3888432" cy="23330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9131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学习环境（</a:t>
            </a:r>
            <a:r>
              <a:rPr lang="en-US" altLang="zh-CN" sz="2800" dirty="0" smtClean="0">
                <a:solidFill>
                  <a:srgbClr val="C00000"/>
                </a:solidFill>
                <a:latin typeface="+mn-ea"/>
                <a:ea typeface="+mn-ea"/>
                <a:cs typeface="+mn-cs"/>
              </a:rPr>
              <a:t>4</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graphicFrame>
        <p:nvGraphicFramePr>
          <p:cNvPr id="8" name="图表 7"/>
          <p:cNvGraphicFramePr/>
          <p:nvPr>
            <p:extLst>
              <p:ext uri="{D42A27DB-BD31-4B8C-83A1-F6EECF244321}">
                <p14:modId xmlns:p14="http://schemas.microsoft.com/office/powerpoint/2010/main" val="1864848439"/>
              </p:ext>
            </p:extLst>
          </p:nvPr>
        </p:nvGraphicFramePr>
        <p:xfrm>
          <a:off x="1547664" y="2060848"/>
          <a:ext cx="5267325" cy="29381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29864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学习环境（</a:t>
            </a:r>
            <a:r>
              <a:rPr lang="en-US" altLang="zh-CN" sz="2800" dirty="0" smtClean="0">
                <a:solidFill>
                  <a:srgbClr val="C00000"/>
                </a:solidFill>
                <a:latin typeface="+mn-ea"/>
                <a:ea typeface="+mn-ea"/>
                <a:cs typeface="+mn-cs"/>
              </a:rPr>
              <a:t>5</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graphicFrame>
        <p:nvGraphicFramePr>
          <p:cNvPr id="5" name="图表 4"/>
          <p:cNvGraphicFramePr/>
          <p:nvPr>
            <p:extLst>
              <p:ext uri="{D42A27DB-BD31-4B8C-83A1-F6EECF244321}">
                <p14:modId xmlns:p14="http://schemas.microsoft.com/office/powerpoint/2010/main" val="1035292761"/>
              </p:ext>
            </p:extLst>
          </p:nvPr>
        </p:nvGraphicFramePr>
        <p:xfrm>
          <a:off x="479342" y="1849687"/>
          <a:ext cx="4164666" cy="23762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ext uri="{D42A27DB-BD31-4B8C-83A1-F6EECF244321}">
                <p14:modId xmlns:p14="http://schemas.microsoft.com/office/powerpoint/2010/main" val="2301394644"/>
              </p:ext>
            </p:extLst>
          </p:nvPr>
        </p:nvGraphicFramePr>
        <p:xfrm>
          <a:off x="3851920" y="3717032"/>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0874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1</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graphicFrame>
        <p:nvGraphicFramePr>
          <p:cNvPr id="6" name="图表 5"/>
          <p:cNvGraphicFramePr/>
          <p:nvPr>
            <p:extLst>
              <p:ext uri="{D42A27DB-BD31-4B8C-83A1-F6EECF244321}">
                <p14:modId xmlns:p14="http://schemas.microsoft.com/office/powerpoint/2010/main" val="2040046030"/>
              </p:ext>
            </p:extLst>
          </p:nvPr>
        </p:nvGraphicFramePr>
        <p:xfrm>
          <a:off x="1763688" y="1916832"/>
          <a:ext cx="5251450" cy="381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65060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4282721765"/>
              </p:ext>
            </p:extLst>
          </p:nvPr>
        </p:nvGraphicFramePr>
        <p:xfrm>
          <a:off x="1619672" y="2132856"/>
          <a:ext cx="5770880" cy="3567430"/>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2</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3780650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789802688"/>
              </p:ext>
            </p:extLst>
          </p:nvPr>
        </p:nvGraphicFramePr>
        <p:xfrm>
          <a:off x="2413317" y="2160905"/>
          <a:ext cx="4317365" cy="2536190"/>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3</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4202432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2389087394"/>
              </p:ext>
            </p:extLst>
          </p:nvPr>
        </p:nvGraphicFramePr>
        <p:xfrm>
          <a:off x="1934845" y="2028825"/>
          <a:ext cx="5274310" cy="2800350"/>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4</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3417431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0" y="620688"/>
            <a:ext cx="9144000" cy="796951"/>
          </a:xfrm>
        </p:spPr>
        <p:txBody>
          <a:bodyPr>
            <a:normAutofit/>
          </a:bodyPr>
          <a:lstStyle/>
          <a:p>
            <a:pPr algn="ctr"/>
            <a:r>
              <a:rPr lang="zh-CN" altLang="en-US" sz="3600" dirty="0" smtClean="0">
                <a:solidFill>
                  <a:srgbClr val="C00000"/>
                </a:solidFill>
                <a:latin typeface="+mn-ea"/>
                <a:ea typeface="+mn-ea"/>
              </a:rPr>
              <a:t>汇报提纲</a:t>
            </a:r>
            <a:endParaRPr lang="zh-CN" altLang="en-US" sz="3600" dirty="0">
              <a:solidFill>
                <a:srgbClr val="C00000"/>
              </a:solidFill>
              <a:latin typeface="+mn-ea"/>
              <a:ea typeface="+mn-ea"/>
            </a:endParaRPr>
          </a:p>
        </p:txBody>
      </p:sp>
      <p:sp>
        <p:nvSpPr>
          <p:cNvPr id="8" name="Text Box 2"/>
          <p:cNvSpPr txBox="1">
            <a:spLocks noChangeArrowheads="1"/>
          </p:cNvSpPr>
          <p:nvPr/>
        </p:nvSpPr>
        <p:spPr bwMode="auto">
          <a:xfrm>
            <a:off x="-1260648" y="1916832"/>
            <a:ext cx="921702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charset="0"/>
                <a:ea typeface="宋体" pitchFamily="2" charset="-122"/>
              </a:defRPr>
            </a:lvl1pPr>
            <a:lvl2pPr marL="914400" indent="-457200">
              <a:defRPr>
                <a:solidFill>
                  <a:schemeClr val="tx1"/>
                </a:solidFill>
                <a:latin typeface="Arial" charset="0"/>
                <a:ea typeface="宋体" pitchFamily="2" charset="-122"/>
              </a:defRPr>
            </a:lvl2pPr>
            <a:lvl3pPr marL="1371600" indent="-457200">
              <a:defRPr>
                <a:solidFill>
                  <a:schemeClr val="tx1"/>
                </a:solidFill>
                <a:latin typeface="Arial" charset="0"/>
                <a:ea typeface="宋体" pitchFamily="2" charset="-122"/>
              </a:defRPr>
            </a:lvl3pPr>
            <a:lvl4pPr marL="1828800" indent="-457200">
              <a:defRPr>
                <a:solidFill>
                  <a:schemeClr val="tx1"/>
                </a:solidFill>
                <a:latin typeface="Arial" charset="0"/>
                <a:ea typeface="宋体" pitchFamily="2" charset="-122"/>
              </a:defRPr>
            </a:lvl4pPr>
            <a:lvl5pPr marL="2286000" indent="-457200">
              <a:defRPr>
                <a:solidFill>
                  <a:schemeClr val="tx1"/>
                </a:solidFill>
                <a:latin typeface="Arial" charset="0"/>
                <a:ea typeface="宋体" pitchFamily="2" charset="-122"/>
              </a:defRPr>
            </a:lvl5pPr>
            <a:lvl6pPr marL="2743200" indent="-457200" fontAlgn="base">
              <a:spcBef>
                <a:spcPct val="0"/>
              </a:spcBef>
              <a:spcAft>
                <a:spcPct val="0"/>
              </a:spcAft>
              <a:defRPr>
                <a:solidFill>
                  <a:schemeClr val="tx1"/>
                </a:solidFill>
                <a:latin typeface="Arial" charset="0"/>
                <a:ea typeface="宋体" pitchFamily="2" charset="-122"/>
              </a:defRPr>
            </a:lvl6pPr>
            <a:lvl7pPr marL="3200400" indent="-457200" fontAlgn="base">
              <a:spcBef>
                <a:spcPct val="0"/>
              </a:spcBef>
              <a:spcAft>
                <a:spcPct val="0"/>
              </a:spcAft>
              <a:defRPr>
                <a:solidFill>
                  <a:schemeClr val="tx1"/>
                </a:solidFill>
                <a:latin typeface="Arial" charset="0"/>
                <a:ea typeface="宋体" pitchFamily="2" charset="-122"/>
              </a:defRPr>
            </a:lvl7pPr>
            <a:lvl8pPr marL="3657600" indent="-457200" fontAlgn="base">
              <a:spcBef>
                <a:spcPct val="0"/>
              </a:spcBef>
              <a:spcAft>
                <a:spcPct val="0"/>
              </a:spcAft>
              <a:defRPr>
                <a:solidFill>
                  <a:schemeClr val="tx1"/>
                </a:solidFill>
                <a:latin typeface="Arial" charset="0"/>
                <a:ea typeface="宋体" pitchFamily="2" charset="-122"/>
              </a:defRPr>
            </a:lvl8pPr>
            <a:lvl9pPr marL="4114800" indent="-457200" fontAlgn="base">
              <a:spcBef>
                <a:spcPct val="0"/>
              </a:spcBef>
              <a:spcAft>
                <a:spcPct val="0"/>
              </a:spcAft>
              <a:defRPr>
                <a:solidFill>
                  <a:schemeClr val="tx1"/>
                </a:solidFill>
                <a:latin typeface="Arial" charset="0"/>
                <a:ea typeface="宋体" pitchFamily="2" charset="-122"/>
              </a:defRPr>
            </a:lvl9pPr>
          </a:lstStyle>
          <a:p>
            <a:pPr fontAlgn="base">
              <a:lnSpc>
                <a:spcPct val="150000"/>
              </a:lnSpc>
              <a:spcBef>
                <a:spcPct val="0"/>
              </a:spcBef>
              <a:spcAft>
                <a:spcPct val="0"/>
              </a:spcAft>
              <a:buClr>
                <a:srgbClr val="000099"/>
              </a:buClr>
              <a:buFont typeface="Wingdings" pitchFamily="2" charset="2"/>
              <a:buNone/>
            </a:pPr>
            <a:r>
              <a:rPr lang="zh-CN" altLang="en-US" sz="3200" b="1" dirty="0" smtClean="0">
                <a:solidFill>
                  <a:srgbClr val="C00000"/>
                </a:solidFill>
                <a:latin typeface="华文细黑" panose="02010600040101010101" pitchFamily="2" charset="-122"/>
                <a:ea typeface="华文细黑" panose="02010600040101010101" pitchFamily="2" charset="-122"/>
              </a:rPr>
              <a:t>                              </a:t>
            </a:r>
            <a:r>
              <a:rPr lang="zh-CN" altLang="en-US" sz="3200" b="1" dirty="0" smtClean="0">
                <a:solidFill>
                  <a:srgbClr val="C00000"/>
                </a:solidFill>
                <a:latin typeface="+mn-ea"/>
                <a:ea typeface="+mn-ea"/>
              </a:rPr>
              <a:t>一、 </a:t>
            </a:r>
            <a:r>
              <a:rPr lang="en-US" altLang="zh-CN" sz="3200" b="1" dirty="0" smtClean="0">
                <a:solidFill>
                  <a:srgbClr val="C00000"/>
                </a:solidFill>
                <a:latin typeface="+mn-ea"/>
                <a:ea typeface="+mn-ea"/>
              </a:rPr>
              <a:t>2014</a:t>
            </a:r>
            <a:r>
              <a:rPr lang="zh-CN" altLang="en-US" sz="3200" b="1" dirty="0" smtClean="0">
                <a:solidFill>
                  <a:srgbClr val="C00000"/>
                </a:solidFill>
                <a:latin typeface="+mn-ea"/>
                <a:ea typeface="+mn-ea"/>
              </a:rPr>
              <a:t>年度基线调研概况</a:t>
            </a:r>
            <a:endParaRPr lang="en-US" altLang="zh-CN" sz="3200" b="1" dirty="0">
              <a:solidFill>
                <a:srgbClr val="C00000"/>
              </a:solidFill>
              <a:latin typeface="+mn-ea"/>
              <a:ea typeface="+mn-ea"/>
            </a:endParaRPr>
          </a:p>
          <a:p>
            <a:pPr fontAlgn="base">
              <a:lnSpc>
                <a:spcPct val="150000"/>
              </a:lnSpc>
              <a:spcBef>
                <a:spcPct val="0"/>
              </a:spcBef>
              <a:spcAft>
                <a:spcPct val="0"/>
              </a:spcAft>
              <a:buClr>
                <a:srgbClr val="000099"/>
              </a:buClr>
              <a:buFont typeface="Wingdings" pitchFamily="2" charset="2"/>
              <a:buNone/>
            </a:pPr>
            <a:r>
              <a:rPr lang="en-US" altLang="zh-CN" sz="3200" b="1" dirty="0">
                <a:solidFill>
                  <a:srgbClr val="C00000"/>
                </a:solidFill>
                <a:latin typeface="华文细黑" panose="02010600040101010101" pitchFamily="2" charset="-122"/>
                <a:ea typeface="华文细黑" panose="02010600040101010101" pitchFamily="2" charset="-122"/>
              </a:rPr>
              <a:t> </a:t>
            </a:r>
            <a:r>
              <a:rPr lang="en-US" altLang="zh-CN" sz="3200" b="1" dirty="0" smtClean="0">
                <a:solidFill>
                  <a:srgbClr val="C00000"/>
                </a:solidFill>
                <a:latin typeface="华文细黑" panose="02010600040101010101" pitchFamily="2" charset="-122"/>
                <a:ea typeface="华文细黑" panose="02010600040101010101" pitchFamily="2" charset="-122"/>
              </a:rPr>
              <a:t>                             </a:t>
            </a:r>
            <a:r>
              <a:rPr lang="zh-CN" altLang="en-US" sz="3200" b="1" dirty="0" smtClean="0">
                <a:solidFill>
                  <a:srgbClr val="C00000"/>
                </a:solidFill>
                <a:latin typeface="+mn-ea"/>
                <a:ea typeface="+mn-ea"/>
              </a:rPr>
              <a:t>二、 </a:t>
            </a:r>
            <a:r>
              <a:rPr lang="en-US" altLang="zh-CN" sz="3200" b="1" dirty="0" smtClean="0">
                <a:solidFill>
                  <a:srgbClr val="C00000"/>
                </a:solidFill>
                <a:latin typeface="+mn-ea"/>
                <a:ea typeface="+mn-ea"/>
              </a:rPr>
              <a:t>2015</a:t>
            </a:r>
            <a:r>
              <a:rPr lang="zh-CN" altLang="en-US" sz="3200" b="1" dirty="0" smtClean="0">
                <a:solidFill>
                  <a:srgbClr val="C00000"/>
                </a:solidFill>
                <a:latin typeface="+mn-ea"/>
                <a:ea typeface="+mn-ea"/>
              </a:rPr>
              <a:t>年度基线调研方案</a:t>
            </a:r>
            <a:endParaRPr lang="en-US" altLang="zh-CN" sz="3200" b="1" dirty="0" smtClean="0">
              <a:solidFill>
                <a:srgbClr val="C00000"/>
              </a:solidFill>
              <a:latin typeface="+mn-ea"/>
              <a:ea typeface="+mn-ea"/>
            </a:endParaRPr>
          </a:p>
          <a:p>
            <a:pPr fontAlgn="base">
              <a:lnSpc>
                <a:spcPct val="150000"/>
              </a:lnSpc>
              <a:spcBef>
                <a:spcPct val="0"/>
              </a:spcBef>
              <a:spcAft>
                <a:spcPct val="0"/>
              </a:spcAft>
              <a:buClr>
                <a:srgbClr val="000099"/>
              </a:buClr>
              <a:buFont typeface="Wingdings" pitchFamily="2" charset="2"/>
              <a:buNone/>
            </a:pPr>
            <a:r>
              <a:rPr lang="en-US" altLang="zh-CN" sz="3200" b="1" dirty="0" smtClean="0">
                <a:solidFill>
                  <a:srgbClr val="C00000"/>
                </a:solidFill>
                <a:latin typeface="华文细黑" panose="02010600040101010101" pitchFamily="2" charset="-122"/>
                <a:ea typeface="华文细黑" panose="02010600040101010101" pitchFamily="2" charset="-122"/>
              </a:rPr>
              <a:t>                              </a:t>
            </a:r>
            <a:r>
              <a:rPr lang="zh-CN" altLang="en-US" sz="3200" b="1" dirty="0" smtClean="0">
                <a:solidFill>
                  <a:srgbClr val="C00000"/>
                </a:solidFill>
                <a:latin typeface="+mn-ea"/>
                <a:ea typeface="+mn-ea"/>
              </a:rPr>
              <a:t>三、 </a:t>
            </a:r>
            <a:r>
              <a:rPr lang="en-US" altLang="zh-CN" sz="3200" b="1" dirty="0" smtClean="0">
                <a:solidFill>
                  <a:srgbClr val="C00000"/>
                </a:solidFill>
                <a:latin typeface="+mn-ea"/>
                <a:ea typeface="+mn-ea"/>
              </a:rPr>
              <a:t>2015</a:t>
            </a:r>
            <a:r>
              <a:rPr lang="zh-CN" altLang="en-US" sz="3200" b="1" dirty="0" smtClean="0">
                <a:solidFill>
                  <a:srgbClr val="C00000"/>
                </a:solidFill>
                <a:latin typeface="+mn-ea"/>
                <a:ea typeface="+mn-ea"/>
              </a:rPr>
              <a:t>年度基线调研计划安排</a:t>
            </a:r>
            <a:endParaRPr lang="en-US" altLang="zh-CN" sz="3200" b="1" dirty="0" smtClean="0">
              <a:solidFill>
                <a:srgbClr val="C00000"/>
              </a:solidFill>
              <a:latin typeface="+mn-ea"/>
              <a:ea typeface="+mn-ea"/>
            </a:endParaRPr>
          </a:p>
        </p:txBody>
      </p:sp>
    </p:spTree>
    <p:extLst>
      <p:ext uri="{BB962C8B-B14F-4D97-AF65-F5344CB8AC3E}">
        <p14:creationId xmlns:p14="http://schemas.microsoft.com/office/powerpoint/2010/main" val="3818088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5</a:t>
            </a:r>
            <a:r>
              <a:rPr lang="zh-CN" altLang="en-US" sz="2800" dirty="0" smtClean="0">
                <a:solidFill>
                  <a:srgbClr val="C00000"/>
                </a:solidFill>
                <a:latin typeface="+mn-ea"/>
                <a:ea typeface="+mn-ea"/>
                <a:cs typeface="+mn-cs"/>
              </a:rPr>
              <a:t>）：课堂教学视频分析</a:t>
            </a:r>
            <a:endParaRPr lang="zh-CN" altLang="en-US" sz="2800" dirty="0">
              <a:solidFill>
                <a:srgbClr val="C00000"/>
              </a:solidFill>
              <a:latin typeface="+mn-ea"/>
              <a:ea typeface="+mn-ea"/>
              <a:cs typeface="+mn-cs"/>
            </a:endParaRPr>
          </a:p>
        </p:txBody>
      </p:sp>
      <p:graphicFrame>
        <p:nvGraphicFramePr>
          <p:cNvPr id="5" name="图表 4"/>
          <p:cNvGraphicFramePr/>
          <p:nvPr>
            <p:extLst>
              <p:ext uri="{D42A27DB-BD31-4B8C-83A1-F6EECF244321}">
                <p14:modId xmlns:p14="http://schemas.microsoft.com/office/powerpoint/2010/main" val="4271441678"/>
              </p:ext>
            </p:extLst>
          </p:nvPr>
        </p:nvGraphicFramePr>
        <p:xfrm>
          <a:off x="1043608" y="1849686"/>
          <a:ext cx="2880320" cy="22235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ext uri="{D42A27DB-BD31-4B8C-83A1-F6EECF244321}">
                <p14:modId xmlns:p14="http://schemas.microsoft.com/office/powerpoint/2010/main" val="689059821"/>
              </p:ext>
            </p:extLst>
          </p:nvPr>
        </p:nvGraphicFramePr>
        <p:xfrm>
          <a:off x="4572000" y="1849687"/>
          <a:ext cx="2808312" cy="21983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extLst>
              <p:ext uri="{D42A27DB-BD31-4B8C-83A1-F6EECF244321}">
                <p14:modId xmlns:p14="http://schemas.microsoft.com/office/powerpoint/2010/main" val="1486316581"/>
              </p:ext>
            </p:extLst>
          </p:nvPr>
        </p:nvGraphicFramePr>
        <p:xfrm>
          <a:off x="2843808" y="4293096"/>
          <a:ext cx="3240360" cy="22133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58451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6</a:t>
            </a:r>
            <a:r>
              <a:rPr lang="zh-CN" altLang="en-US" sz="2800" dirty="0" smtClean="0">
                <a:solidFill>
                  <a:srgbClr val="C00000"/>
                </a:solidFill>
                <a:latin typeface="+mn-ea"/>
                <a:ea typeface="+mn-ea"/>
                <a:cs typeface="+mn-cs"/>
              </a:rPr>
              <a:t>）：课堂教学视频分析</a:t>
            </a:r>
            <a:endParaRPr lang="zh-CN" altLang="en-US" sz="2800" dirty="0">
              <a:solidFill>
                <a:srgbClr val="C00000"/>
              </a:solidFill>
              <a:latin typeface="+mn-ea"/>
              <a:ea typeface="+mn-ea"/>
              <a:cs typeface="+mn-cs"/>
            </a:endParaRPr>
          </a:p>
        </p:txBody>
      </p:sp>
      <p:sp>
        <p:nvSpPr>
          <p:cNvPr id="5" name="矩形 4"/>
          <p:cNvSpPr/>
          <p:nvPr/>
        </p:nvSpPr>
        <p:spPr>
          <a:xfrm>
            <a:off x="755576" y="1700808"/>
            <a:ext cx="7992888" cy="4745915"/>
          </a:xfrm>
          <a:prstGeom prst="rect">
            <a:avLst/>
          </a:prstGeom>
        </p:spPr>
        <p:txBody>
          <a:bodyPr wrap="square">
            <a:spAutoFit/>
          </a:bodyPr>
          <a:lstStyle/>
          <a:p>
            <a:pPr marL="342900" indent="-342900" fontAlgn="base">
              <a:spcBef>
                <a:spcPct val="20000"/>
              </a:spcBef>
              <a:spcAft>
                <a:spcPct val="0"/>
              </a:spcAft>
              <a:buClr>
                <a:srgbClr val="C00000"/>
              </a:buClr>
              <a:buSzPct val="75000"/>
              <a:buFont typeface="Wingdings" pitchFamily="2" charset="2"/>
              <a:buChar char="n"/>
            </a:pPr>
            <a:r>
              <a:rPr lang="zh-CN" altLang="zh-CN" dirty="0" smtClean="0"/>
              <a:t>多媒体</a:t>
            </a:r>
            <a:r>
              <a:rPr lang="zh-CN" altLang="zh-CN" dirty="0"/>
              <a:t>教室</a:t>
            </a:r>
            <a:r>
              <a:rPr lang="zh-CN" altLang="zh-CN" dirty="0" smtClean="0"/>
              <a:t>环境</a:t>
            </a:r>
            <a:r>
              <a:rPr lang="zh-CN" altLang="en-US" dirty="0" smtClean="0"/>
              <a:t>：</a:t>
            </a:r>
            <a:endParaRPr lang="en-US" altLang="zh-CN" dirty="0" smtClean="0"/>
          </a:p>
          <a:p>
            <a:pPr marL="800100" lvl="1" indent="-342900" fontAlgn="base">
              <a:spcBef>
                <a:spcPct val="20000"/>
              </a:spcBef>
              <a:spcAft>
                <a:spcPct val="0"/>
              </a:spcAft>
              <a:buClr>
                <a:srgbClr val="C00000"/>
              </a:buClr>
              <a:buSzPct val="75000"/>
              <a:buFont typeface="Wingdings" pitchFamily="2" charset="2"/>
              <a:buChar char="n"/>
            </a:pPr>
            <a:r>
              <a:rPr lang="zh-CN" altLang="zh-CN" dirty="0" smtClean="0"/>
              <a:t>教师</a:t>
            </a:r>
            <a:r>
              <a:rPr lang="zh-CN" altLang="zh-CN" dirty="0"/>
              <a:t>是课堂的技术使用主体；主要借助信息技术完成展示讲解活动</a:t>
            </a:r>
            <a:r>
              <a:rPr lang="zh-CN" altLang="zh-CN" dirty="0" smtClean="0"/>
              <a:t>；</a:t>
            </a:r>
            <a:endParaRPr lang="en-US" altLang="zh-CN" dirty="0" smtClean="0"/>
          </a:p>
          <a:p>
            <a:pPr marL="800100" lvl="1" indent="-342900" fontAlgn="base">
              <a:spcBef>
                <a:spcPct val="20000"/>
              </a:spcBef>
              <a:spcAft>
                <a:spcPct val="0"/>
              </a:spcAft>
              <a:buClr>
                <a:srgbClr val="C00000"/>
              </a:buClr>
              <a:buSzPct val="75000"/>
              <a:buFont typeface="Wingdings" pitchFamily="2" charset="2"/>
              <a:buChar char="n"/>
            </a:pPr>
            <a:r>
              <a:rPr lang="zh-CN" altLang="zh-CN" dirty="0" smtClean="0"/>
              <a:t>以</a:t>
            </a:r>
            <a:r>
              <a:rPr lang="zh-CN" altLang="zh-CN" dirty="0"/>
              <a:t>班级授课方式组织课堂教学</a:t>
            </a:r>
            <a:r>
              <a:rPr lang="zh-CN" altLang="zh-CN" dirty="0" smtClean="0"/>
              <a:t>；以</a:t>
            </a:r>
            <a:r>
              <a:rPr lang="en-US" altLang="zh-CN" dirty="0" smtClean="0"/>
              <a:t>PPT</a:t>
            </a:r>
            <a:r>
              <a:rPr lang="zh-CN" altLang="zh-CN" dirty="0"/>
              <a:t>为主，</a:t>
            </a:r>
            <a:r>
              <a:rPr lang="zh-CN" altLang="zh-CN" dirty="0" smtClean="0"/>
              <a:t>部分使用</a:t>
            </a:r>
            <a:r>
              <a:rPr lang="zh-CN" altLang="zh-CN" dirty="0"/>
              <a:t>了音</a:t>
            </a:r>
            <a:r>
              <a:rPr lang="zh-CN" altLang="zh-CN" dirty="0" smtClean="0"/>
              <a:t>视频动画等</a:t>
            </a:r>
            <a:r>
              <a:rPr lang="zh-CN" altLang="en-US" dirty="0" smtClean="0"/>
              <a:t>，</a:t>
            </a:r>
            <a:r>
              <a:rPr lang="zh-CN" altLang="zh-CN" dirty="0" smtClean="0"/>
              <a:t>仅</a:t>
            </a:r>
            <a:r>
              <a:rPr lang="zh-CN" altLang="zh-CN" dirty="0"/>
              <a:t>有</a:t>
            </a:r>
            <a:r>
              <a:rPr lang="en-US" altLang="zh-CN" dirty="0"/>
              <a:t>1</a:t>
            </a:r>
            <a:r>
              <a:rPr lang="zh-CN" altLang="zh-CN" dirty="0"/>
              <a:t>节数学课使用了学科工具：几何画板</a:t>
            </a:r>
            <a:r>
              <a:rPr lang="zh-CN" altLang="zh-CN" dirty="0" smtClean="0"/>
              <a:t>。</a:t>
            </a:r>
            <a:endParaRPr lang="en-US" altLang="zh-CN" dirty="0" smtClean="0"/>
          </a:p>
          <a:p>
            <a:pPr marL="800100" lvl="1" indent="-342900" fontAlgn="base">
              <a:spcBef>
                <a:spcPct val="20000"/>
              </a:spcBef>
              <a:spcAft>
                <a:spcPct val="0"/>
              </a:spcAft>
              <a:buClr>
                <a:srgbClr val="C00000"/>
              </a:buClr>
              <a:buSzPct val="75000"/>
              <a:buFont typeface="Wingdings" pitchFamily="2" charset="2"/>
              <a:buChar char="n"/>
            </a:pPr>
            <a:r>
              <a:rPr lang="zh-CN" altLang="zh-CN" dirty="0" smtClean="0"/>
              <a:t>应用多媒体创设情境；</a:t>
            </a:r>
            <a:r>
              <a:rPr lang="zh-CN" altLang="zh-CN" dirty="0"/>
              <a:t>将概念形象化、直观化展示</a:t>
            </a:r>
            <a:r>
              <a:rPr lang="zh-CN" altLang="zh-CN" dirty="0" smtClean="0"/>
              <a:t>；记录</a:t>
            </a:r>
            <a:r>
              <a:rPr lang="zh-CN" altLang="zh-CN" dirty="0"/>
              <a:t>性工具实现过程直观化、抽象问题具体化。</a:t>
            </a:r>
          </a:p>
          <a:p>
            <a:pPr marL="342900" indent="-342900" fontAlgn="base">
              <a:spcBef>
                <a:spcPct val="20000"/>
              </a:spcBef>
              <a:spcAft>
                <a:spcPct val="0"/>
              </a:spcAft>
              <a:buClr>
                <a:srgbClr val="C00000"/>
              </a:buClr>
              <a:buSzPct val="75000"/>
              <a:buFont typeface="Wingdings" pitchFamily="2" charset="2"/>
              <a:buChar char="n"/>
            </a:pPr>
            <a:r>
              <a:rPr lang="zh-CN" altLang="zh-CN" dirty="0" smtClean="0"/>
              <a:t>移动</a:t>
            </a:r>
            <a:r>
              <a:rPr lang="zh-CN" altLang="zh-CN" dirty="0"/>
              <a:t>网络教室</a:t>
            </a:r>
            <a:r>
              <a:rPr lang="zh-CN" altLang="zh-CN" dirty="0" smtClean="0"/>
              <a:t>环境</a:t>
            </a:r>
            <a:r>
              <a:rPr lang="zh-CN" altLang="en-US" dirty="0" smtClean="0"/>
              <a:t>：</a:t>
            </a:r>
            <a:endParaRPr lang="en-US" altLang="zh-CN" dirty="0" smtClean="0"/>
          </a:p>
          <a:p>
            <a:pPr marL="800100" lvl="1" indent="-342900" fontAlgn="base">
              <a:spcBef>
                <a:spcPct val="20000"/>
              </a:spcBef>
              <a:spcAft>
                <a:spcPct val="0"/>
              </a:spcAft>
              <a:buClr>
                <a:srgbClr val="C00000"/>
              </a:buClr>
              <a:buSzPct val="75000"/>
              <a:buFont typeface="Wingdings" pitchFamily="2" charset="2"/>
              <a:buChar char="n"/>
            </a:pPr>
            <a:r>
              <a:rPr lang="zh-CN" altLang="zh-CN" dirty="0" smtClean="0"/>
              <a:t>教师</a:t>
            </a:r>
            <a:r>
              <a:rPr lang="zh-CN" altLang="zh-CN" dirty="0"/>
              <a:t>、学生均是技术使用主体</a:t>
            </a:r>
            <a:r>
              <a:rPr lang="zh-CN" altLang="zh-CN" dirty="0" smtClean="0"/>
              <a:t>；</a:t>
            </a:r>
            <a:endParaRPr lang="en-US" altLang="zh-CN" dirty="0" smtClean="0"/>
          </a:p>
          <a:p>
            <a:pPr marL="800100" lvl="1" indent="-342900" fontAlgn="base">
              <a:spcBef>
                <a:spcPct val="20000"/>
              </a:spcBef>
              <a:spcAft>
                <a:spcPct val="0"/>
              </a:spcAft>
              <a:buClr>
                <a:srgbClr val="C00000"/>
              </a:buClr>
              <a:buSzPct val="75000"/>
              <a:buFont typeface="Wingdings" pitchFamily="2" charset="2"/>
              <a:buChar char="n"/>
            </a:pPr>
            <a:r>
              <a:rPr lang="zh-CN" altLang="zh-CN" dirty="0" smtClean="0"/>
              <a:t>教师</a:t>
            </a:r>
            <a:r>
              <a:rPr lang="zh-CN" altLang="zh-CN" dirty="0"/>
              <a:t>借助信息技术完成展示讲解、发送文件、获取反馈、监控进度、课堂管理等活动</a:t>
            </a:r>
            <a:r>
              <a:rPr lang="zh-CN" altLang="zh-CN" dirty="0" smtClean="0"/>
              <a:t>；</a:t>
            </a:r>
            <a:endParaRPr lang="en-US" altLang="zh-CN" dirty="0" smtClean="0"/>
          </a:p>
          <a:p>
            <a:pPr marL="800100" lvl="1" indent="-342900" fontAlgn="base">
              <a:spcBef>
                <a:spcPct val="20000"/>
              </a:spcBef>
              <a:spcAft>
                <a:spcPct val="0"/>
              </a:spcAft>
              <a:buClr>
                <a:srgbClr val="C00000"/>
              </a:buClr>
              <a:buSzPct val="75000"/>
              <a:buFont typeface="Wingdings" pitchFamily="2" charset="2"/>
              <a:buChar char="n"/>
            </a:pPr>
            <a:r>
              <a:rPr lang="zh-CN" altLang="zh-CN" dirty="0" smtClean="0"/>
              <a:t>学生</a:t>
            </a:r>
            <a:r>
              <a:rPr lang="zh-CN" altLang="zh-CN" dirty="0"/>
              <a:t>可开展基于资源的自主学习、调研研究、创建探究、表达展示、练习</a:t>
            </a:r>
            <a:r>
              <a:rPr lang="en-US" altLang="zh-CN" dirty="0"/>
              <a:t>&amp;</a:t>
            </a:r>
            <a:r>
              <a:rPr lang="zh-CN" altLang="zh-CN" dirty="0"/>
              <a:t>评测等活动</a:t>
            </a:r>
            <a:r>
              <a:rPr lang="zh-CN" altLang="zh-CN" dirty="0" smtClean="0"/>
              <a:t>。</a:t>
            </a:r>
            <a:endParaRPr lang="en-US" altLang="zh-CN" dirty="0" smtClean="0"/>
          </a:p>
          <a:p>
            <a:pPr marL="800100" lvl="1" indent="-342900" fontAlgn="base">
              <a:spcBef>
                <a:spcPct val="20000"/>
              </a:spcBef>
              <a:spcAft>
                <a:spcPct val="0"/>
              </a:spcAft>
              <a:buClr>
                <a:srgbClr val="C00000"/>
              </a:buClr>
              <a:buSzPct val="75000"/>
              <a:buFont typeface="Wingdings" pitchFamily="2" charset="2"/>
              <a:buChar char="n"/>
            </a:pPr>
            <a:r>
              <a:rPr lang="zh-CN" altLang="zh-CN" dirty="0" smtClean="0"/>
              <a:t>课堂</a:t>
            </a:r>
            <a:r>
              <a:rPr lang="zh-CN" altLang="zh-CN" dirty="0"/>
              <a:t>教学</a:t>
            </a:r>
            <a:r>
              <a:rPr lang="zh-CN" altLang="zh-CN" dirty="0" smtClean="0"/>
              <a:t>组织形式</a:t>
            </a:r>
            <a:r>
              <a:rPr lang="zh-CN" altLang="en-US" dirty="0" smtClean="0"/>
              <a:t>多样化：</a:t>
            </a:r>
            <a:r>
              <a:rPr lang="zh-CN" altLang="zh-CN" dirty="0" smtClean="0"/>
              <a:t>个别</a:t>
            </a:r>
            <a:r>
              <a:rPr lang="zh-CN" altLang="zh-CN" dirty="0"/>
              <a:t>学习、伙伴协作学习</a:t>
            </a:r>
            <a:r>
              <a:rPr lang="zh-CN" altLang="zh-CN" dirty="0" smtClean="0"/>
              <a:t>。</a:t>
            </a:r>
            <a:endParaRPr lang="zh-CN" altLang="zh-CN" dirty="0"/>
          </a:p>
          <a:p>
            <a:pPr marL="342900" indent="-342900" fontAlgn="base">
              <a:spcBef>
                <a:spcPct val="20000"/>
              </a:spcBef>
              <a:spcAft>
                <a:spcPct val="0"/>
              </a:spcAft>
              <a:buClr>
                <a:srgbClr val="C00000"/>
              </a:buClr>
              <a:buSzPct val="75000"/>
              <a:buFont typeface="Wingdings" pitchFamily="2" charset="2"/>
              <a:buChar char="n"/>
            </a:pPr>
            <a:r>
              <a:rPr lang="zh-CN" altLang="zh-CN" dirty="0"/>
              <a:t>在网络教室环境下，其对学生活动的创设要优于多媒体教室，但是用灵活性、便利性等方面不如移动网络教室。</a:t>
            </a:r>
            <a:endParaRPr lang="zh-CN" altLang="en-US" dirty="0"/>
          </a:p>
        </p:txBody>
      </p:sp>
    </p:spTree>
    <p:extLst>
      <p:ext uri="{BB962C8B-B14F-4D97-AF65-F5344CB8AC3E}">
        <p14:creationId xmlns:p14="http://schemas.microsoft.com/office/powerpoint/2010/main" val="2504050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2767885990"/>
              </p:ext>
            </p:extLst>
          </p:nvPr>
        </p:nvGraphicFramePr>
        <p:xfrm>
          <a:off x="539552" y="1700808"/>
          <a:ext cx="4098238" cy="2240632"/>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7</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graphicFrame>
        <p:nvGraphicFramePr>
          <p:cNvPr id="6" name="图表 5"/>
          <p:cNvGraphicFramePr/>
          <p:nvPr>
            <p:extLst>
              <p:ext uri="{D42A27DB-BD31-4B8C-83A1-F6EECF244321}">
                <p14:modId xmlns:p14="http://schemas.microsoft.com/office/powerpoint/2010/main" val="4284624327"/>
              </p:ext>
            </p:extLst>
          </p:nvPr>
        </p:nvGraphicFramePr>
        <p:xfrm>
          <a:off x="4067944" y="4149080"/>
          <a:ext cx="4260850" cy="2159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4658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2923336010"/>
              </p:ext>
            </p:extLst>
          </p:nvPr>
        </p:nvGraphicFramePr>
        <p:xfrm>
          <a:off x="2051720" y="1772816"/>
          <a:ext cx="5274310" cy="3076575"/>
        </p:xfrm>
        <a:graphic>
          <a:graphicData uri="http://schemas.openxmlformats.org/drawingml/2006/chart">
            <c:chart xmlns:c="http://schemas.openxmlformats.org/drawingml/2006/chart" xmlns:r="http://schemas.openxmlformats.org/officeDocument/2006/relationships" r:id="rId2"/>
          </a:graphicData>
        </a:graphic>
      </p:graphicFrame>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8</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3345737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4"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信息技术创新应用（</a:t>
            </a:r>
            <a:r>
              <a:rPr lang="en-US" altLang="zh-CN" sz="2800" dirty="0" smtClean="0">
                <a:solidFill>
                  <a:srgbClr val="C00000"/>
                </a:solidFill>
                <a:latin typeface="+mn-ea"/>
                <a:ea typeface="+mn-ea"/>
                <a:cs typeface="+mn-cs"/>
              </a:rPr>
              <a:t>9</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graphicFrame>
        <p:nvGraphicFramePr>
          <p:cNvPr id="5" name="图表 4"/>
          <p:cNvGraphicFramePr/>
          <p:nvPr>
            <p:extLst>
              <p:ext uri="{D42A27DB-BD31-4B8C-83A1-F6EECF244321}">
                <p14:modId xmlns:p14="http://schemas.microsoft.com/office/powerpoint/2010/main" val="4043994820"/>
              </p:ext>
            </p:extLst>
          </p:nvPr>
        </p:nvGraphicFramePr>
        <p:xfrm>
          <a:off x="2123728" y="1988840"/>
          <a:ext cx="4813300" cy="28829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36619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471971" y="1628800"/>
            <a:ext cx="4448175" cy="3352800"/>
          </a:xfrm>
          <a:prstGeom prst="rect">
            <a:avLst/>
          </a:prstGeom>
        </p:spPr>
      </p:pic>
      <p:pic>
        <p:nvPicPr>
          <p:cNvPr id="5" name="图片 4"/>
          <p:cNvPicPr>
            <a:picLocks noChangeAspect="1"/>
          </p:cNvPicPr>
          <p:nvPr/>
        </p:nvPicPr>
        <p:blipFill>
          <a:blip r:embed="rId3"/>
          <a:stretch>
            <a:fillRect/>
          </a:stretch>
        </p:blipFill>
        <p:spPr>
          <a:xfrm>
            <a:off x="2234096" y="2425751"/>
            <a:ext cx="5372100" cy="4114800"/>
          </a:xfrm>
          <a:prstGeom prst="rect">
            <a:avLst/>
          </a:prstGeom>
        </p:spPr>
      </p:pic>
      <p:pic>
        <p:nvPicPr>
          <p:cNvPr id="6" name="图片 5"/>
          <p:cNvPicPr>
            <a:picLocks noChangeAspect="1"/>
          </p:cNvPicPr>
          <p:nvPr/>
        </p:nvPicPr>
        <p:blipFill>
          <a:blip r:embed="rId4"/>
          <a:stretch>
            <a:fillRect/>
          </a:stretch>
        </p:blipFill>
        <p:spPr>
          <a:xfrm>
            <a:off x="3785617" y="4021807"/>
            <a:ext cx="5343525" cy="2809875"/>
          </a:xfrm>
          <a:prstGeom prst="rect">
            <a:avLst/>
          </a:prstGeom>
        </p:spPr>
      </p:pic>
      <p:sp>
        <p:nvSpPr>
          <p:cNvPr id="7"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8"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教师发展（</a:t>
            </a:r>
            <a:r>
              <a:rPr lang="en-US" altLang="zh-CN" sz="2800" dirty="0">
                <a:solidFill>
                  <a:srgbClr val="C00000"/>
                </a:solidFill>
                <a:latin typeface="+mn-ea"/>
                <a:ea typeface="+mn-ea"/>
                <a:cs typeface="+mn-cs"/>
              </a:rPr>
              <a:t>1</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347606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2051720" y="1700808"/>
            <a:ext cx="5000625" cy="3781425"/>
          </a:xfrm>
          <a:prstGeom prst="rect">
            <a:avLst/>
          </a:prstGeom>
        </p:spPr>
      </p:pic>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教师发展（</a:t>
            </a:r>
            <a:r>
              <a:rPr lang="en-US" altLang="zh-CN" sz="2800" dirty="0" smtClean="0">
                <a:solidFill>
                  <a:srgbClr val="C00000"/>
                </a:solidFill>
                <a:latin typeface="+mn-ea"/>
                <a:ea typeface="+mn-ea"/>
                <a:cs typeface="+mn-cs"/>
              </a:rPr>
              <a:t>2</a:t>
            </a:r>
            <a:r>
              <a:rPr lang="zh-CN" altLang="en-US" sz="2800" dirty="0" smtClean="0">
                <a:solidFill>
                  <a:srgbClr val="C00000"/>
                </a:solidFill>
                <a:latin typeface="+mn-ea"/>
                <a:ea typeface="+mn-ea"/>
                <a:cs typeface="+mn-cs"/>
              </a:rPr>
              <a:t>）</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25340774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2"/>
          <p:cNvGraphicFramePr/>
          <p:nvPr>
            <p:extLst>
              <p:ext uri="{D42A27DB-BD31-4B8C-83A1-F6EECF244321}">
                <p14:modId xmlns:p14="http://schemas.microsoft.com/office/powerpoint/2010/main" val="2768344635"/>
              </p:ext>
            </p:extLst>
          </p:nvPr>
        </p:nvGraphicFramePr>
        <p:xfrm>
          <a:off x="539552" y="1628800"/>
          <a:ext cx="3934096" cy="21102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图表 3"/>
          <p:cNvGraphicFramePr/>
          <p:nvPr>
            <p:extLst>
              <p:ext uri="{D42A27DB-BD31-4B8C-83A1-F6EECF244321}">
                <p14:modId xmlns:p14="http://schemas.microsoft.com/office/powerpoint/2010/main" val="3502122221"/>
              </p:ext>
            </p:extLst>
          </p:nvPr>
        </p:nvGraphicFramePr>
        <p:xfrm>
          <a:off x="4644184" y="1628800"/>
          <a:ext cx="3934096" cy="2110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图表 4"/>
          <p:cNvGraphicFramePr/>
          <p:nvPr>
            <p:extLst>
              <p:ext uri="{D42A27DB-BD31-4B8C-83A1-F6EECF244321}">
                <p14:modId xmlns:p14="http://schemas.microsoft.com/office/powerpoint/2010/main" val="1998779833"/>
              </p:ext>
            </p:extLst>
          </p:nvPr>
        </p:nvGraphicFramePr>
        <p:xfrm>
          <a:off x="2627784" y="4077072"/>
          <a:ext cx="4032448" cy="2088232"/>
        </p:xfrm>
        <a:graphic>
          <a:graphicData uri="http://schemas.openxmlformats.org/drawingml/2006/chart">
            <c:chart xmlns:c="http://schemas.openxmlformats.org/drawingml/2006/chart" xmlns:r="http://schemas.openxmlformats.org/officeDocument/2006/relationships" r:id="rId4"/>
          </a:graphicData>
        </a:graphic>
      </p:graphicFrame>
      <p:sp>
        <p:nvSpPr>
          <p:cNvPr id="6" name="标题 1"/>
          <p:cNvSpPr>
            <a:spLocks noGrp="1"/>
          </p:cNvSpPr>
          <p:nvPr/>
        </p:nvSpPr>
        <p:spPr bwMode="auto">
          <a:xfrm>
            <a:off x="-108520" y="116632"/>
            <a:ext cx="91440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kern="1200">
                <a:solidFill>
                  <a:schemeClr val="accent4">
                    <a:lumMod val="75000"/>
                  </a:schemeClr>
                </a:solidFill>
                <a:latin typeface="黑体" pitchFamily="49" charset="-122"/>
                <a:ea typeface="黑体" pitchFamily="49" charset="-122"/>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7" name="标题 1"/>
          <p:cNvSpPr txBox="1">
            <a:spLocks/>
          </p:cNvSpPr>
          <p:nvPr/>
        </p:nvSpPr>
        <p:spPr bwMode="auto">
          <a:xfrm>
            <a:off x="348680" y="980728"/>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spcBef>
                <a:spcPct val="20000"/>
              </a:spcBef>
              <a:buClr>
                <a:srgbClr val="C00000"/>
              </a:buClr>
              <a:buSzPct val="75000"/>
            </a:pPr>
            <a:r>
              <a:rPr lang="zh-CN" altLang="en-US" sz="2800" b="1" dirty="0" smtClean="0">
                <a:solidFill>
                  <a:srgbClr val="C00000"/>
                </a:solidFill>
                <a:latin typeface="+mn-ea"/>
                <a:ea typeface="+mn-ea"/>
                <a:cs typeface="+mn-cs"/>
              </a:rPr>
              <a:t>教师发展（</a:t>
            </a:r>
            <a:r>
              <a:rPr lang="en-US" altLang="zh-CN" sz="2800" b="1" dirty="0" smtClean="0">
                <a:solidFill>
                  <a:srgbClr val="C00000"/>
                </a:solidFill>
                <a:latin typeface="+mn-ea"/>
                <a:ea typeface="+mn-ea"/>
                <a:cs typeface="+mn-cs"/>
              </a:rPr>
              <a:t>3</a:t>
            </a:r>
            <a:r>
              <a:rPr lang="zh-CN" altLang="en-US" sz="2800" b="1" dirty="0" smtClean="0">
                <a:solidFill>
                  <a:srgbClr val="C00000"/>
                </a:solidFill>
                <a:latin typeface="+mn-ea"/>
                <a:ea typeface="+mn-ea"/>
                <a:cs typeface="+mn-cs"/>
              </a:rPr>
              <a:t>）</a:t>
            </a:r>
            <a:endParaRPr lang="zh-CN" altLang="en-US" sz="2800" b="1" dirty="0">
              <a:solidFill>
                <a:srgbClr val="C00000"/>
              </a:solidFill>
              <a:latin typeface="+mn-ea"/>
              <a:ea typeface="+mn-ea"/>
              <a:cs typeface="+mn-cs"/>
            </a:endParaRPr>
          </a:p>
        </p:txBody>
      </p:sp>
    </p:spTree>
    <p:extLst>
      <p:ext uri="{BB962C8B-B14F-4D97-AF65-F5344CB8AC3E}">
        <p14:creationId xmlns:p14="http://schemas.microsoft.com/office/powerpoint/2010/main" val="1552217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11560" y="1772816"/>
            <a:ext cx="7560840" cy="3970318"/>
          </a:xfrm>
          <a:prstGeom prst="rect">
            <a:avLst/>
          </a:prstGeom>
        </p:spPr>
        <p:txBody>
          <a:bodyPr wrap="square">
            <a:spAutoFit/>
          </a:bodyPr>
          <a:lstStyle/>
          <a:p>
            <a:pPr marL="342900" indent="-342900" fontAlgn="base">
              <a:spcBef>
                <a:spcPct val="20000"/>
              </a:spcBef>
              <a:spcAft>
                <a:spcPct val="0"/>
              </a:spcAft>
              <a:buClr>
                <a:srgbClr val="C00000"/>
              </a:buClr>
              <a:buSzPct val="75000"/>
              <a:buFont typeface="Wingdings" pitchFamily="2" charset="2"/>
              <a:buChar char="n"/>
            </a:pPr>
            <a:r>
              <a:rPr lang="zh-CN" altLang="zh-CN" sz="2000" dirty="0" smtClean="0"/>
              <a:t>学生</a:t>
            </a:r>
            <a:r>
              <a:rPr lang="zh-CN" altLang="zh-CN" sz="2000" dirty="0"/>
              <a:t>对信息技术支持学习持积极的态度，有</a:t>
            </a:r>
            <a:r>
              <a:rPr lang="en-US" altLang="zh-CN" sz="2000" dirty="0" smtClean="0"/>
              <a:t>58%</a:t>
            </a:r>
            <a:r>
              <a:rPr lang="zh-CN" altLang="zh-CN" sz="2000" dirty="0"/>
              <a:t>的学生同意或非常同意“互联网对于学习有帮助”</a:t>
            </a:r>
            <a:r>
              <a:rPr lang="zh-CN" altLang="zh-CN" sz="2000" dirty="0" smtClean="0"/>
              <a:t>。</a:t>
            </a:r>
            <a:endParaRPr lang="en-US" altLang="zh-CN" sz="2000" dirty="0" smtClean="0"/>
          </a:p>
          <a:p>
            <a:pPr marL="342900" indent="-342900" fontAlgn="base">
              <a:spcBef>
                <a:spcPct val="20000"/>
              </a:spcBef>
              <a:spcAft>
                <a:spcPct val="0"/>
              </a:spcAft>
              <a:buClr>
                <a:srgbClr val="C00000"/>
              </a:buClr>
              <a:buSzPct val="75000"/>
              <a:buFont typeface="Wingdings" pitchFamily="2" charset="2"/>
              <a:buChar char="n"/>
            </a:pPr>
            <a:r>
              <a:rPr lang="zh-CN" altLang="zh-CN" sz="2000" dirty="0" smtClean="0"/>
              <a:t>学生</a:t>
            </a:r>
            <a:r>
              <a:rPr lang="zh-CN" altLang="zh-CN" sz="2000" dirty="0"/>
              <a:t>对利用网络资源开展学习、利用网络工具支持问题解决、收藏学习资料和利用网络分享、注意网络信息安全等方面都表现出积极的态度，并对利用好这些技术表现出较高的自信心。</a:t>
            </a:r>
          </a:p>
          <a:p>
            <a:pPr marL="342900" indent="-342900" fontAlgn="base">
              <a:spcBef>
                <a:spcPct val="20000"/>
              </a:spcBef>
              <a:spcAft>
                <a:spcPct val="0"/>
              </a:spcAft>
              <a:buClr>
                <a:srgbClr val="C00000"/>
              </a:buClr>
              <a:buSzPct val="75000"/>
              <a:buFont typeface="Wingdings" pitchFamily="2" charset="2"/>
              <a:buChar char="n"/>
            </a:pPr>
            <a:r>
              <a:rPr lang="zh-CN" altLang="zh-CN" sz="2000" dirty="0" smtClean="0"/>
              <a:t>大部分</a:t>
            </a:r>
            <a:r>
              <a:rPr lang="zh-CN" altLang="zh-CN" sz="2000" dirty="0"/>
              <a:t>学生已经掌握了基本的信息技术操作能力。</a:t>
            </a:r>
            <a:r>
              <a:rPr lang="zh-CN" altLang="zh-CN" sz="2000" dirty="0" smtClean="0"/>
              <a:t>如</a:t>
            </a:r>
            <a:r>
              <a:rPr lang="en-US" altLang="zh-CN" sz="2000" dirty="0" smtClean="0"/>
              <a:t>office word/</a:t>
            </a:r>
            <a:r>
              <a:rPr lang="en-US" altLang="zh-CN" sz="2000" dirty="0" err="1" smtClean="0"/>
              <a:t>ppt</a:t>
            </a:r>
            <a:r>
              <a:rPr lang="zh-CN" altLang="zh-CN" sz="2000" dirty="0" smtClean="0"/>
              <a:t>制作</a:t>
            </a:r>
            <a:r>
              <a:rPr lang="zh-CN" altLang="zh-CN" sz="2000" dirty="0"/>
              <a:t>文档、演示文稿或</a:t>
            </a:r>
            <a:r>
              <a:rPr lang="zh-CN" altLang="zh-CN" sz="2000" dirty="0" smtClean="0"/>
              <a:t>图表</a:t>
            </a:r>
            <a:r>
              <a:rPr lang="zh-CN" altLang="en-US" sz="2000" dirty="0" smtClean="0"/>
              <a:t>。</a:t>
            </a:r>
            <a:r>
              <a:rPr lang="zh-CN" altLang="zh-CN" sz="2000" dirty="0" smtClean="0"/>
              <a:t>有</a:t>
            </a:r>
            <a:r>
              <a:rPr lang="en-US" altLang="zh-CN" sz="2000" dirty="0" smtClean="0"/>
              <a:t>70%</a:t>
            </a:r>
            <a:r>
              <a:rPr lang="zh-CN" altLang="zh-CN" sz="2000" dirty="0" smtClean="0"/>
              <a:t>的学生</a:t>
            </a:r>
            <a:r>
              <a:rPr lang="zh-CN" altLang="zh-CN" sz="2000" dirty="0"/>
              <a:t>能够使用邮件和</a:t>
            </a:r>
            <a:r>
              <a:rPr lang="en-US" altLang="zh-CN" sz="2000" dirty="0"/>
              <a:t>QQ</a:t>
            </a:r>
            <a:r>
              <a:rPr lang="zh-CN" altLang="zh-CN" sz="2000" dirty="0"/>
              <a:t>、微信与老师、同学进行通讯、</a:t>
            </a:r>
            <a:r>
              <a:rPr lang="zh-CN" altLang="zh-CN" sz="2000" dirty="0" smtClean="0"/>
              <a:t>联系</a:t>
            </a:r>
            <a:r>
              <a:rPr lang="zh-CN" altLang="en-US" sz="2000" dirty="0" smtClean="0"/>
              <a:t>；</a:t>
            </a:r>
            <a:r>
              <a:rPr lang="en-US" altLang="zh-CN" sz="2000" dirty="0" smtClean="0"/>
              <a:t>80%</a:t>
            </a:r>
            <a:r>
              <a:rPr lang="zh-CN" altLang="zh-CN" sz="2000" dirty="0" smtClean="0"/>
              <a:t>的学生</a:t>
            </a:r>
            <a:r>
              <a:rPr lang="zh-CN" altLang="zh-CN" sz="2000" dirty="0"/>
              <a:t>经常会利用互联网进行搜索信息和注册、登录网络空间或学习</a:t>
            </a:r>
            <a:r>
              <a:rPr lang="zh-CN" altLang="zh-CN" sz="2000" dirty="0" smtClean="0"/>
              <a:t>网站</a:t>
            </a:r>
            <a:r>
              <a:rPr lang="zh-CN" altLang="en-US" sz="2000" dirty="0" smtClean="0"/>
              <a:t>。</a:t>
            </a:r>
            <a:endParaRPr lang="en-US" altLang="zh-CN" sz="2000" dirty="0" smtClean="0"/>
          </a:p>
          <a:p>
            <a:pPr marL="342900" indent="-342900" fontAlgn="base">
              <a:spcBef>
                <a:spcPct val="20000"/>
              </a:spcBef>
              <a:spcAft>
                <a:spcPct val="0"/>
              </a:spcAft>
              <a:buClr>
                <a:srgbClr val="C00000"/>
              </a:buClr>
              <a:buSzPct val="75000"/>
              <a:buFont typeface="Wingdings" pitchFamily="2" charset="2"/>
              <a:buChar char="n"/>
            </a:pPr>
            <a:r>
              <a:rPr lang="zh-CN" altLang="zh-CN" sz="2000" dirty="0" smtClean="0"/>
              <a:t>说明</a:t>
            </a:r>
            <a:r>
              <a:rPr lang="zh-CN" altLang="zh-CN" sz="2000" dirty="0"/>
              <a:t>大部分学生已经具备基本的信息技术技能，能满足信息化教学应用的基本要求。</a:t>
            </a:r>
            <a:endParaRPr lang="zh-CN" altLang="en-US" sz="2000" dirty="0"/>
          </a:p>
        </p:txBody>
      </p:sp>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学生发展</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5785084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39552" y="1844824"/>
            <a:ext cx="8352928" cy="4025717"/>
          </a:xfrm>
          <a:prstGeom prst="rect">
            <a:avLst/>
          </a:prstGeom>
        </p:spPr>
        <p:txBody>
          <a:bodyPr wrap="square">
            <a:spAutoFit/>
          </a:bodyPr>
          <a:lstStyle/>
          <a:p>
            <a:pPr marL="342900" indent="-342900" algn="just" fontAlgn="base">
              <a:spcBef>
                <a:spcPct val="20000"/>
              </a:spcBef>
              <a:spcAft>
                <a:spcPct val="0"/>
              </a:spcAft>
              <a:buClr>
                <a:srgbClr val="C00000"/>
              </a:buClr>
              <a:buSzPct val="75000"/>
              <a:buFont typeface="Wingdings" pitchFamily="2" charset="2"/>
              <a:buChar char="n"/>
            </a:pPr>
            <a:r>
              <a:rPr lang="zh-CN" altLang="zh-CN" dirty="0" smtClean="0"/>
              <a:t>学校</a:t>
            </a:r>
            <a:r>
              <a:rPr lang="zh-CN" altLang="zh-CN" dirty="0"/>
              <a:t>信息化发展的规划</a:t>
            </a:r>
            <a:r>
              <a:rPr lang="zh-CN" altLang="zh-CN" dirty="0" smtClean="0"/>
              <a:t>。有</a:t>
            </a:r>
            <a:r>
              <a:rPr lang="en-US" altLang="zh-CN" dirty="0" smtClean="0"/>
              <a:t>95%</a:t>
            </a:r>
            <a:r>
              <a:rPr lang="zh-CN" altLang="zh-CN" dirty="0"/>
              <a:t>的学校制定了教育信息化应用的中长期发展</a:t>
            </a:r>
            <a:r>
              <a:rPr lang="zh-CN" altLang="zh-CN" dirty="0" smtClean="0"/>
              <a:t>规划</a:t>
            </a:r>
            <a:r>
              <a:rPr lang="zh-CN" altLang="en-US" dirty="0" smtClean="0"/>
              <a:t>和</a:t>
            </a:r>
            <a:r>
              <a:rPr lang="zh-CN" altLang="zh-CN" dirty="0" smtClean="0"/>
              <a:t>年度</a:t>
            </a:r>
            <a:r>
              <a:rPr lang="zh-CN" altLang="zh-CN" dirty="0"/>
              <a:t>工作计划，但实施学科主要为数学、英语、语文三门主要学科</a:t>
            </a:r>
            <a:r>
              <a:rPr lang="zh-CN" altLang="zh-CN" dirty="0" smtClean="0"/>
              <a:t>。</a:t>
            </a:r>
            <a:endParaRPr lang="zh-CN" altLang="zh-CN" dirty="0"/>
          </a:p>
          <a:p>
            <a:pPr marL="342900" indent="-342900" algn="just" fontAlgn="base">
              <a:spcBef>
                <a:spcPct val="20000"/>
              </a:spcBef>
              <a:spcAft>
                <a:spcPct val="0"/>
              </a:spcAft>
              <a:buClr>
                <a:srgbClr val="C00000"/>
              </a:buClr>
              <a:buSzPct val="75000"/>
              <a:buFont typeface="Wingdings" pitchFamily="2" charset="2"/>
              <a:buChar char="n"/>
            </a:pPr>
            <a:r>
              <a:rPr lang="en-US" altLang="zh-CN" dirty="0" smtClean="0"/>
              <a:t>90%</a:t>
            </a:r>
            <a:r>
              <a:rPr lang="zh-CN" altLang="zh-CN" dirty="0"/>
              <a:t>的学校有制定与信息安全</a:t>
            </a:r>
            <a:r>
              <a:rPr lang="zh-CN" altLang="zh-CN" dirty="0" smtClean="0"/>
              <a:t>保障</a:t>
            </a:r>
            <a:r>
              <a:rPr lang="zh-CN" altLang="en-US" dirty="0" smtClean="0"/>
              <a:t>、培训</a:t>
            </a:r>
            <a:r>
              <a:rPr lang="zh-CN" altLang="zh-CN" dirty="0" smtClean="0"/>
              <a:t>相关</a:t>
            </a:r>
            <a:r>
              <a:rPr lang="zh-CN" altLang="zh-CN" dirty="0"/>
              <a:t>的制度或</a:t>
            </a:r>
            <a:r>
              <a:rPr lang="zh-CN" altLang="zh-CN" dirty="0" smtClean="0"/>
              <a:t>机制</a:t>
            </a:r>
            <a:r>
              <a:rPr lang="zh-CN" altLang="en-US" dirty="0" smtClean="0"/>
              <a:t>。</a:t>
            </a:r>
            <a:endParaRPr lang="en-US" altLang="zh-CN" dirty="0" smtClean="0"/>
          </a:p>
          <a:p>
            <a:pPr marL="800100" lvl="1" indent="-342900" algn="just" fontAlgn="base">
              <a:spcBef>
                <a:spcPct val="20000"/>
              </a:spcBef>
              <a:spcAft>
                <a:spcPct val="0"/>
              </a:spcAft>
              <a:buClr>
                <a:srgbClr val="C00000"/>
              </a:buClr>
              <a:buSzPct val="75000"/>
              <a:buFont typeface="Wingdings" pitchFamily="2" charset="2"/>
              <a:buChar char="n"/>
            </a:pPr>
            <a:r>
              <a:rPr lang="zh-CN" altLang="zh-CN" dirty="0" smtClean="0"/>
              <a:t>如</a:t>
            </a:r>
            <a:r>
              <a:rPr lang="zh-CN" altLang="zh-CN" dirty="0"/>
              <a:t>定期进行信息系统升级、维护，设定管理人员、技术支持、教师、学生的使用权限，安装稳定可靠的安全防御系统，以及设定了外来人员网络访问权限等</a:t>
            </a:r>
            <a:r>
              <a:rPr lang="zh-CN" altLang="zh-CN" dirty="0" smtClean="0"/>
              <a:t>；</a:t>
            </a:r>
            <a:endParaRPr lang="en-US" altLang="zh-CN" dirty="0" smtClean="0"/>
          </a:p>
          <a:p>
            <a:pPr marL="800100" lvl="1" indent="-342900" algn="just" fontAlgn="base">
              <a:spcBef>
                <a:spcPct val="20000"/>
              </a:spcBef>
              <a:spcAft>
                <a:spcPct val="0"/>
              </a:spcAft>
              <a:buClr>
                <a:srgbClr val="C00000"/>
              </a:buClr>
              <a:buSzPct val="75000"/>
              <a:buFont typeface="Wingdings" pitchFamily="2" charset="2"/>
              <a:buChar char="n"/>
            </a:pPr>
            <a:r>
              <a:rPr lang="zh-CN" altLang="zh-CN" dirty="0" smtClean="0"/>
              <a:t>采取</a:t>
            </a:r>
            <a:r>
              <a:rPr lang="zh-CN" altLang="zh-CN" dirty="0"/>
              <a:t>激励机制，鼓励、引导教师积极</a:t>
            </a:r>
            <a:r>
              <a:rPr lang="zh-CN" altLang="zh-CN" dirty="0" smtClean="0"/>
              <a:t>参与创新</a:t>
            </a:r>
            <a:r>
              <a:rPr lang="zh-CN" altLang="zh-CN" dirty="0"/>
              <a:t>活动，如</a:t>
            </a:r>
            <a:r>
              <a:rPr lang="zh-CN" altLang="zh-CN" dirty="0" smtClean="0"/>
              <a:t>提供培训</a:t>
            </a:r>
            <a:r>
              <a:rPr lang="zh-CN" altLang="en-US" dirty="0" smtClean="0"/>
              <a:t>、</a:t>
            </a:r>
            <a:r>
              <a:rPr lang="zh-CN" altLang="zh-CN" dirty="0" smtClean="0"/>
              <a:t>外出</a:t>
            </a:r>
            <a:r>
              <a:rPr lang="zh-CN" altLang="zh-CN" dirty="0"/>
              <a:t>学习、考察的机会，作为老师绩效考核的加分指标等举措。</a:t>
            </a:r>
          </a:p>
          <a:p>
            <a:pPr marL="342900" indent="-342900" algn="just" fontAlgn="base">
              <a:spcBef>
                <a:spcPct val="20000"/>
              </a:spcBef>
              <a:spcAft>
                <a:spcPct val="0"/>
              </a:spcAft>
              <a:buClr>
                <a:srgbClr val="C00000"/>
              </a:buClr>
              <a:buSzPct val="75000"/>
              <a:buFont typeface="Wingdings" pitchFamily="2" charset="2"/>
              <a:buChar char="n"/>
            </a:pPr>
            <a:r>
              <a:rPr lang="zh-CN" altLang="en-US" dirty="0" smtClean="0"/>
              <a:t>基本拥有</a:t>
            </a:r>
            <a:r>
              <a:rPr lang="zh-CN" altLang="zh-CN" dirty="0" smtClean="0"/>
              <a:t>专职</a:t>
            </a:r>
            <a:r>
              <a:rPr lang="zh-CN" altLang="zh-CN" dirty="0"/>
              <a:t>或</a:t>
            </a:r>
            <a:r>
              <a:rPr lang="zh-CN" altLang="zh-CN" dirty="0" smtClean="0"/>
              <a:t>兼职技术</a:t>
            </a:r>
            <a:r>
              <a:rPr lang="zh-CN" altLang="zh-CN" dirty="0"/>
              <a:t>支持</a:t>
            </a:r>
            <a:r>
              <a:rPr lang="zh-CN" altLang="zh-CN" dirty="0" smtClean="0"/>
              <a:t>保障</a:t>
            </a:r>
            <a:r>
              <a:rPr lang="zh-CN" altLang="en-US" dirty="0" smtClean="0"/>
              <a:t>老师。</a:t>
            </a:r>
            <a:endParaRPr lang="en-US" altLang="zh-CN" dirty="0" smtClean="0"/>
          </a:p>
          <a:p>
            <a:pPr marL="800100" lvl="1" indent="-342900" algn="just" fontAlgn="base">
              <a:spcBef>
                <a:spcPct val="20000"/>
              </a:spcBef>
              <a:spcAft>
                <a:spcPct val="0"/>
              </a:spcAft>
              <a:buClr>
                <a:srgbClr val="C00000"/>
              </a:buClr>
              <a:buSzPct val="75000"/>
              <a:buFont typeface="Wingdings" pitchFamily="2" charset="2"/>
              <a:buChar char="n"/>
            </a:pPr>
            <a:r>
              <a:rPr lang="en-US" altLang="zh-CN" dirty="0" smtClean="0"/>
              <a:t>60%</a:t>
            </a:r>
            <a:r>
              <a:rPr lang="zh-CN" altLang="zh-CN" dirty="0"/>
              <a:t>的学校都有</a:t>
            </a:r>
            <a:r>
              <a:rPr lang="en-US" altLang="zh-CN" dirty="0"/>
              <a:t>4</a:t>
            </a:r>
            <a:r>
              <a:rPr lang="zh-CN" altLang="zh-CN" dirty="0"/>
              <a:t>位及以上技术支持</a:t>
            </a:r>
            <a:r>
              <a:rPr lang="zh-CN" altLang="zh-CN" dirty="0" smtClean="0"/>
              <a:t>人员</a:t>
            </a:r>
            <a:endParaRPr lang="en-US" altLang="zh-CN" dirty="0" smtClean="0"/>
          </a:p>
          <a:p>
            <a:pPr marL="800100" lvl="1" indent="-342900" algn="just" fontAlgn="base">
              <a:spcBef>
                <a:spcPct val="20000"/>
              </a:spcBef>
              <a:spcAft>
                <a:spcPct val="0"/>
              </a:spcAft>
              <a:buClr>
                <a:srgbClr val="C00000"/>
              </a:buClr>
              <a:buSzPct val="75000"/>
              <a:buFont typeface="Wingdings" pitchFamily="2" charset="2"/>
              <a:buChar char="n"/>
            </a:pPr>
            <a:r>
              <a:rPr lang="zh-CN" altLang="zh-CN" dirty="0" smtClean="0"/>
              <a:t>技术</a:t>
            </a:r>
            <a:r>
              <a:rPr lang="zh-CN" altLang="zh-CN" dirty="0"/>
              <a:t>支持人员以兼职的为主，</a:t>
            </a:r>
            <a:r>
              <a:rPr lang="en-US" altLang="zh-CN" dirty="0"/>
              <a:t>61.11%</a:t>
            </a:r>
            <a:r>
              <a:rPr lang="zh-CN" altLang="zh-CN" dirty="0"/>
              <a:t>的学校没有专职技术人员</a:t>
            </a:r>
            <a:r>
              <a:rPr lang="zh-CN" altLang="zh-CN" dirty="0" smtClean="0"/>
              <a:t>，多数</a:t>
            </a:r>
            <a:r>
              <a:rPr lang="zh-CN" altLang="zh-CN" dirty="0"/>
              <a:t>教师还要承担信息技术课的教学工作，多数学校的技术力量不足以满足该校信息化的建设和应用需求。</a:t>
            </a:r>
            <a:endParaRPr lang="zh-CN" altLang="en-US" dirty="0"/>
          </a:p>
        </p:txBody>
      </p:sp>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调研分析</a:t>
            </a:r>
            <a:endParaRPr lang="zh-CN" altLang="en-US" sz="3600" b="1" dirty="0">
              <a:solidFill>
                <a:srgbClr val="C00000"/>
              </a:solidFill>
              <a:latin typeface="+mn-ea"/>
              <a:ea typeface="+mn-ea"/>
            </a:endParaRP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实施保障</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3306133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altLang="zh-CN" sz="3600" dirty="0" smtClean="0">
                <a:solidFill>
                  <a:srgbClr val="C00000"/>
                </a:solidFill>
                <a:latin typeface="+mn-ea"/>
                <a:ea typeface="+mn-ea"/>
              </a:rPr>
              <a:t>2014</a:t>
            </a:r>
            <a:r>
              <a:rPr lang="zh-CN" altLang="en-US" sz="3600" dirty="0" smtClean="0">
                <a:solidFill>
                  <a:srgbClr val="C00000"/>
                </a:solidFill>
                <a:latin typeface="+mn-ea"/>
                <a:ea typeface="+mn-ea"/>
              </a:rPr>
              <a:t>年度</a:t>
            </a:r>
            <a:r>
              <a:rPr lang="zh-CN" altLang="en-US" sz="3600" dirty="0">
                <a:solidFill>
                  <a:srgbClr val="C00000"/>
                </a:solidFill>
                <a:latin typeface="+mn-ea"/>
                <a:ea typeface="+mn-ea"/>
              </a:rPr>
              <a:t>基线</a:t>
            </a:r>
            <a:r>
              <a:rPr lang="zh-CN" altLang="en-US" sz="3600" dirty="0" smtClean="0">
                <a:solidFill>
                  <a:srgbClr val="C00000"/>
                </a:solidFill>
                <a:latin typeface="+mn-ea"/>
                <a:ea typeface="+mn-ea"/>
              </a:rPr>
              <a:t>调研</a:t>
            </a:r>
            <a:r>
              <a:rPr lang="zh-CN" altLang="en-US" sz="3600" dirty="0">
                <a:solidFill>
                  <a:srgbClr val="C00000"/>
                </a:solidFill>
                <a:latin typeface="+mn-ea"/>
                <a:ea typeface="+mn-ea"/>
              </a:rPr>
              <a:t>背景</a:t>
            </a:r>
          </a:p>
        </p:txBody>
      </p:sp>
      <p:sp>
        <p:nvSpPr>
          <p:cNvPr id="6" name="矩形 5"/>
          <p:cNvSpPr/>
          <p:nvPr/>
        </p:nvSpPr>
        <p:spPr>
          <a:xfrm>
            <a:off x="971600" y="1268760"/>
            <a:ext cx="7560840" cy="4464496"/>
          </a:xfrm>
          <a:prstGeom prst="rect">
            <a:avLst/>
          </a:prstGeom>
        </p:spPr>
        <p:txBody>
          <a:bodyPr>
            <a:normAutofit/>
          </a:bodyPr>
          <a:lstStyle/>
          <a:p>
            <a:pPr marL="342900" indent="-342900" fontAlgn="base">
              <a:spcBef>
                <a:spcPct val="20000"/>
              </a:spcBef>
              <a:spcAft>
                <a:spcPct val="0"/>
              </a:spcAft>
              <a:buClr>
                <a:srgbClr val="C00000"/>
              </a:buClr>
              <a:buSzPct val="75000"/>
              <a:buFont typeface="Wingdings" pitchFamily="2" charset="2"/>
              <a:buChar char="n"/>
            </a:pPr>
            <a:r>
              <a:rPr lang="zh-CN" altLang="zh-CN" dirty="0"/>
              <a:t>“中国教育发展基金会</a:t>
            </a:r>
            <a:r>
              <a:rPr lang="en-US" altLang="zh-CN" dirty="0"/>
              <a:t>-</a:t>
            </a:r>
            <a:r>
              <a:rPr lang="zh-CN" altLang="zh-CN" dirty="0"/>
              <a:t>戴尔‘互联创未来’”</a:t>
            </a:r>
            <a:r>
              <a:rPr lang="zh-CN" altLang="zh-CN" dirty="0" smtClean="0"/>
              <a:t>项目</a:t>
            </a:r>
            <a:r>
              <a:rPr lang="zh-CN" altLang="zh-CN" dirty="0"/>
              <a:t>二期以“数字化校园建设与创新应用”为主题，共选取</a:t>
            </a:r>
            <a:r>
              <a:rPr lang="en-US" altLang="zh-CN" dirty="0"/>
              <a:t>16</a:t>
            </a:r>
            <a:r>
              <a:rPr lang="zh-CN" altLang="zh-CN" dirty="0"/>
              <a:t>所中小学、</a:t>
            </a:r>
            <a:r>
              <a:rPr lang="en-US" altLang="zh-CN" dirty="0"/>
              <a:t>1</a:t>
            </a:r>
            <a:r>
              <a:rPr lang="zh-CN" altLang="zh-CN" dirty="0"/>
              <a:t>个区</a:t>
            </a:r>
            <a:r>
              <a:rPr lang="zh-CN" altLang="zh-CN" dirty="0" smtClean="0"/>
              <a:t>实施</a:t>
            </a:r>
            <a:r>
              <a:rPr lang="zh-CN" altLang="en-US" dirty="0" smtClean="0"/>
              <a:t>；</a:t>
            </a:r>
            <a:endParaRPr lang="en-US" altLang="zh-CN" dirty="0" smtClean="0"/>
          </a:p>
          <a:p>
            <a:pPr marL="342900" indent="-342900" fontAlgn="base">
              <a:spcBef>
                <a:spcPct val="20000"/>
              </a:spcBef>
              <a:spcAft>
                <a:spcPct val="0"/>
              </a:spcAft>
              <a:buClr>
                <a:srgbClr val="C00000"/>
              </a:buClr>
              <a:buSzPct val="75000"/>
              <a:buFont typeface="Wingdings" pitchFamily="2" charset="2"/>
              <a:buChar char="n"/>
            </a:pPr>
            <a:r>
              <a:rPr lang="zh-CN" altLang="zh-CN" dirty="0"/>
              <a:t>项目学校分布于：北京市、上海市、江苏省（常州市）、浙江省（杭州市、德清县）、广东省（广州市）、广西壮族自治区（南宁市）、四川省（成都市）、吉林省（长春市）、山东省（青岛市）和福建省（厦门市</a:t>
            </a:r>
            <a:r>
              <a:rPr lang="zh-CN" altLang="zh-CN" dirty="0" smtClean="0"/>
              <a:t>）</a:t>
            </a:r>
            <a:r>
              <a:rPr lang="zh-CN" altLang="en-US" dirty="0" smtClean="0"/>
              <a:t>；</a:t>
            </a:r>
            <a:endParaRPr lang="en-US" altLang="zh-CN" dirty="0" smtClean="0"/>
          </a:p>
          <a:p>
            <a:pPr marL="342900" indent="-342900" fontAlgn="base">
              <a:spcBef>
                <a:spcPct val="20000"/>
              </a:spcBef>
              <a:spcAft>
                <a:spcPct val="0"/>
              </a:spcAft>
              <a:buClr>
                <a:srgbClr val="C00000"/>
              </a:buClr>
              <a:buSzPct val="75000"/>
              <a:buFont typeface="Wingdings" pitchFamily="2" charset="2"/>
              <a:buChar char="n"/>
            </a:pPr>
            <a:r>
              <a:rPr lang="zh-CN" altLang="en-US" dirty="0" smtClean="0"/>
              <a:t>项目</a:t>
            </a:r>
            <a:r>
              <a:rPr lang="zh-CN" altLang="zh-CN" dirty="0" smtClean="0"/>
              <a:t>主要</a:t>
            </a:r>
            <a:r>
              <a:rPr lang="zh-CN" altLang="zh-CN" dirty="0"/>
              <a:t>目标是通过为项目学校提供“互联课堂”教学设备、教师培训、专家指导等，以期促进项目学校数字化校园建设与创新应用，从而促进技术与学科教学的有效</a:t>
            </a:r>
            <a:r>
              <a:rPr lang="zh-CN" altLang="zh-CN" dirty="0" smtClean="0"/>
              <a:t>融合</a:t>
            </a:r>
            <a:r>
              <a:rPr lang="zh-CN" altLang="en-US" dirty="0" smtClean="0"/>
              <a:t>；</a:t>
            </a:r>
            <a:endParaRPr lang="en-US" altLang="zh-CN" dirty="0" smtClean="0"/>
          </a:p>
          <a:p>
            <a:pPr marL="342900" indent="-342900" fontAlgn="base">
              <a:spcBef>
                <a:spcPct val="20000"/>
              </a:spcBef>
              <a:spcAft>
                <a:spcPct val="0"/>
              </a:spcAft>
              <a:buClr>
                <a:srgbClr val="C00000"/>
              </a:buClr>
              <a:buSzPct val="75000"/>
              <a:buFont typeface="Wingdings" pitchFamily="2" charset="2"/>
              <a:buChar char="n"/>
            </a:pPr>
            <a:r>
              <a:rPr lang="zh-CN" altLang="zh-CN" dirty="0"/>
              <a:t>为了实现项目预期目标，为项目三期建设提供有效指导，并为项目实施效果评价提供基准数据，由中央电教馆组织，华东师范大学上海数字化教育装备工程技术研究中心组建调研组（以下简称“调研组”）具体实施了此次基线调研活动。</a:t>
            </a:r>
            <a:endParaRPr lang="en-US" altLang="zh-CN" dirty="0" smtClean="0"/>
          </a:p>
          <a:p>
            <a:pPr marL="342900" indent="-342900" fontAlgn="base">
              <a:spcBef>
                <a:spcPct val="20000"/>
              </a:spcBef>
              <a:spcAft>
                <a:spcPct val="0"/>
              </a:spcAft>
              <a:buClr>
                <a:srgbClr val="C00000"/>
              </a:buClr>
              <a:buSzPct val="75000"/>
              <a:buFont typeface="Wingdings" pitchFamily="2" charset="2"/>
              <a:buChar char="n"/>
            </a:pPr>
            <a:endParaRPr lang="en-US" altLang="zh-CN" dirty="0" smtClean="0"/>
          </a:p>
          <a:p>
            <a:pPr marL="342900" indent="-342900" fontAlgn="base">
              <a:spcBef>
                <a:spcPct val="20000"/>
              </a:spcBef>
              <a:spcAft>
                <a:spcPct val="0"/>
              </a:spcAft>
              <a:buClr>
                <a:srgbClr val="C00000"/>
              </a:buClr>
              <a:buSzPct val="75000"/>
              <a:buFont typeface="Wingdings" pitchFamily="2" charset="2"/>
              <a:buChar char="n"/>
            </a:pPr>
            <a:endParaRPr lang="zh-CN" altLang="en-US" dirty="0"/>
          </a:p>
        </p:txBody>
      </p:sp>
    </p:spTree>
    <p:extLst>
      <p:ext uri="{BB962C8B-B14F-4D97-AF65-F5344CB8AC3E}">
        <p14:creationId xmlns:p14="http://schemas.microsoft.com/office/powerpoint/2010/main" val="27936496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txBox="1">
            <a:spLocks/>
          </p:cNvSpPr>
          <p:nvPr/>
        </p:nvSpPr>
        <p:spPr>
          <a:xfrm>
            <a:off x="611560" y="1268760"/>
            <a:ext cx="7920880" cy="4608512"/>
          </a:xfrm>
          <a:prstGeom prst="rect">
            <a:avLst/>
          </a:prstGeom>
        </p:spPr>
        <p:txBody>
          <a:bodyPr>
            <a:noAutofit/>
          </a:bodyPr>
          <a:lstStyle>
            <a:defPPr>
              <a:defRPr lang="zh-CN"/>
            </a:defPPr>
            <a:lvl1pPr marL="342900" indent="-342900" fontAlgn="base">
              <a:spcBef>
                <a:spcPct val="20000"/>
              </a:spcBef>
              <a:spcAft>
                <a:spcPct val="0"/>
              </a:spcAft>
              <a:buClr>
                <a:srgbClr val="C00000"/>
              </a:buClr>
              <a:buSzPct val="75000"/>
              <a:buFont typeface="Wingdings" pitchFamily="2" charset="2"/>
              <a:buChar char="n"/>
              <a:defRPr sz="2200"/>
            </a:lvl1pPr>
            <a:lvl2pPr marL="742950" indent="-285750" fontAlgn="base">
              <a:spcBef>
                <a:spcPct val="20000"/>
              </a:spcBef>
              <a:spcAft>
                <a:spcPct val="0"/>
              </a:spcAft>
              <a:buClr>
                <a:srgbClr val="92D050"/>
              </a:buClr>
              <a:buSzPct val="80000"/>
              <a:buFont typeface="Wingdings" pitchFamily="2" charset="2"/>
              <a:buChar char="l"/>
              <a:defRPr sz="2800"/>
            </a:lvl2pPr>
            <a:lvl3pPr marL="1143000" indent="-228600" fontAlgn="base">
              <a:spcBef>
                <a:spcPct val="20000"/>
              </a:spcBef>
              <a:spcAft>
                <a:spcPct val="0"/>
              </a:spcAft>
              <a:buClr>
                <a:schemeClr val="tx2"/>
              </a:buClr>
              <a:buSzPct val="150000"/>
              <a:buFont typeface="Arial" charset="0"/>
              <a:buChar char="•"/>
              <a:defRPr sz="2400"/>
            </a:lvl3pPr>
            <a:lvl4pPr marL="1600200" indent="-228600" fontAlgn="base">
              <a:spcBef>
                <a:spcPct val="20000"/>
              </a:spcBef>
              <a:spcAft>
                <a:spcPct val="0"/>
              </a:spcAft>
              <a:buFont typeface="Arial" charset="0"/>
              <a:buChar char="–"/>
              <a:defRPr sz="2000"/>
            </a:lvl4pPr>
            <a:lvl5pPr marL="2057400" indent="-228600" fontAlgn="base">
              <a:spcBef>
                <a:spcPct val="20000"/>
              </a:spcBef>
              <a:spcAft>
                <a:spcPct val="0"/>
              </a:spcAft>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zh-CN" sz="2000" dirty="0" smtClean="0"/>
              <a:t>数字</a:t>
            </a:r>
            <a:r>
              <a:rPr lang="zh-CN" altLang="zh-CN" sz="2000" dirty="0"/>
              <a:t>学习环境基本能满足常规课堂教学需要，但不能很好地支持一对一数字化教学，还存在重硬轻软、缺乏系统规划设计等问题；</a:t>
            </a:r>
            <a:endParaRPr lang="en-US" altLang="zh-CN" sz="2000" dirty="0"/>
          </a:p>
          <a:p>
            <a:r>
              <a:rPr lang="zh-CN" altLang="zh-CN" sz="2000" dirty="0"/>
              <a:t>已形成一批信息技术创新特色应用，但常态化应用较少，整体处于从初级阶段向整合阶段迈进的过程中；</a:t>
            </a:r>
            <a:endParaRPr lang="en-US" altLang="zh-CN" sz="2000" dirty="0"/>
          </a:p>
          <a:p>
            <a:r>
              <a:rPr lang="zh-CN" altLang="zh-CN" sz="2000" dirty="0"/>
              <a:t>教师普遍认同信息技术教学应用的意义和重要性，其应用的意愿水平也比较高，但教师认为信息技术教学应用需要付出一定的成本代价；</a:t>
            </a:r>
            <a:endParaRPr lang="en-US" altLang="zh-CN" sz="2000" dirty="0"/>
          </a:p>
          <a:p>
            <a:r>
              <a:rPr lang="zh-CN" altLang="zh-CN" sz="2000" dirty="0"/>
              <a:t>学生对学习过程中应用信息技术持积极态度，其掌握信息技术的能力完全支持利用信息技术开展教学活动；</a:t>
            </a:r>
            <a:endParaRPr lang="en-US" altLang="zh-CN" sz="2000" dirty="0"/>
          </a:p>
          <a:p>
            <a:r>
              <a:rPr lang="zh-CN" altLang="zh-CN" sz="2000" dirty="0"/>
              <a:t>政策制定和发展规划设计等宏观层面做的相对比较好，但在具体实施计划、日常执行层面，以及技术支持方面还不能适应教师开展学科应用创新对机制和技术保障的</a:t>
            </a:r>
            <a:r>
              <a:rPr lang="zh-CN" altLang="zh-CN" sz="2000" dirty="0" smtClean="0"/>
              <a:t>需要</a:t>
            </a:r>
            <a:r>
              <a:rPr lang="zh-CN" altLang="en-US" sz="2000" dirty="0" smtClean="0"/>
              <a:t>。</a:t>
            </a:r>
            <a:endParaRPr lang="en-US" altLang="zh-CN" sz="2000" dirty="0"/>
          </a:p>
        </p:txBody>
      </p:sp>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调研主要结论</a:t>
            </a:r>
            <a:endParaRPr lang="zh-CN" altLang="en-US" sz="3600" b="1" dirty="0">
              <a:solidFill>
                <a:srgbClr val="C00000"/>
              </a:solidFill>
              <a:latin typeface="+mn-ea"/>
              <a:ea typeface="+mn-ea"/>
            </a:endParaRPr>
          </a:p>
        </p:txBody>
      </p:sp>
    </p:spTree>
    <p:extLst>
      <p:ext uri="{BB962C8B-B14F-4D97-AF65-F5344CB8AC3E}">
        <p14:creationId xmlns:p14="http://schemas.microsoft.com/office/powerpoint/2010/main" val="1783318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a:t>
            </a:r>
            <a:r>
              <a:rPr lang="zh-CN" altLang="en-US" sz="3600" b="1" dirty="0">
                <a:solidFill>
                  <a:srgbClr val="C00000"/>
                </a:solidFill>
                <a:latin typeface="+mn-ea"/>
                <a:ea typeface="+mn-ea"/>
              </a:rPr>
              <a:t>建议</a:t>
            </a:r>
          </a:p>
        </p:txBody>
      </p:sp>
      <p:sp>
        <p:nvSpPr>
          <p:cNvPr id="4" name="内容占位符 2"/>
          <p:cNvSpPr txBox="1">
            <a:spLocks/>
          </p:cNvSpPr>
          <p:nvPr/>
        </p:nvSpPr>
        <p:spPr>
          <a:xfrm>
            <a:off x="359024" y="1268760"/>
            <a:ext cx="8784976" cy="3816424"/>
          </a:xfrm>
          <a:prstGeom prst="rect">
            <a:avLst/>
          </a:prstGeom>
        </p:spPr>
        <p:txBody>
          <a:bodyPr>
            <a:noAutofit/>
          </a:bodyPr>
          <a:lstStyle>
            <a:defPPr>
              <a:defRPr lang="zh-CN"/>
            </a:defPPr>
            <a:lvl1pPr marL="342900" indent="-342900" fontAlgn="base">
              <a:spcBef>
                <a:spcPct val="20000"/>
              </a:spcBef>
              <a:spcAft>
                <a:spcPct val="0"/>
              </a:spcAft>
              <a:buClr>
                <a:srgbClr val="C00000"/>
              </a:buClr>
              <a:buSzPct val="75000"/>
              <a:buFont typeface="Wingdings" pitchFamily="2" charset="2"/>
              <a:buChar char="n"/>
              <a:defRPr sz="2200"/>
            </a:lvl1pPr>
            <a:lvl2pPr marL="742950" indent="-285750" fontAlgn="base">
              <a:spcBef>
                <a:spcPct val="20000"/>
              </a:spcBef>
              <a:spcAft>
                <a:spcPct val="0"/>
              </a:spcAft>
              <a:buClr>
                <a:srgbClr val="92D050"/>
              </a:buClr>
              <a:buSzPct val="80000"/>
              <a:buFont typeface="Wingdings" pitchFamily="2" charset="2"/>
              <a:buChar char="l"/>
              <a:defRPr sz="2800"/>
            </a:lvl2pPr>
            <a:lvl3pPr marL="1143000" indent="-228600" fontAlgn="base">
              <a:spcBef>
                <a:spcPct val="20000"/>
              </a:spcBef>
              <a:spcAft>
                <a:spcPct val="0"/>
              </a:spcAft>
              <a:buClr>
                <a:schemeClr val="tx2"/>
              </a:buClr>
              <a:buSzPct val="150000"/>
              <a:buFont typeface="Arial" charset="0"/>
              <a:buChar char="•"/>
              <a:defRPr sz="2400"/>
            </a:lvl3pPr>
            <a:lvl4pPr marL="1600200" indent="-228600" fontAlgn="base">
              <a:spcBef>
                <a:spcPct val="20000"/>
              </a:spcBef>
              <a:spcAft>
                <a:spcPct val="0"/>
              </a:spcAft>
              <a:buFont typeface="Arial" charset="0"/>
              <a:buChar char="–"/>
              <a:defRPr sz="2000"/>
            </a:lvl4pPr>
            <a:lvl5pPr marL="2057400" indent="-228600" fontAlgn="base">
              <a:spcBef>
                <a:spcPct val="20000"/>
              </a:spcBef>
              <a:spcAft>
                <a:spcPct val="0"/>
              </a:spcAft>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zh-CN" sz="2000" dirty="0"/>
              <a:t>项目专家组为项目学校提供教育信息化顶层设计的咨询与指导</a:t>
            </a:r>
            <a:r>
              <a:rPr lang="zh-CN" altLang="en-US" sz="2000" dirty="0" smtClean="0"/>
              <a:t>；</a:t>
            </a:r>
            <a:endParaRPr lang="en-US" altLang="zh-CN" sz="2000" dirty="0" smtClean="0"/>
          </a:p>
          <a:p>
            <a:pPr marL="0" indent="0">
              <a:buNone/>
            </a:pPr>
            <a:endParaRPr lang="en-US" altLang="zh-CN" sz="2000" dirty="0"/>
          </a:p>
          <a:p>
            <a:r>
              <a:rPr lang="zh-CN" altLang="zh-CN" sz="2000" dirty="0"/>
              <a:t>组建学科教学专家组为项目学校提供学科教学应用与研究的咨询与</a:t>
            </a:r>
            <a:r>
              <a:rPr lang="zh-CN" altLang="zh-CN" sz="2000" dirty="0" smtClean="0"/>
              <a:t>指导</a:t>
            </a:r>
            <a:r>
              <a:rPr lang="zh-CN" altLang="en-US" sz="2000" dirty="0" smtClean="0"/>
              <a:t>；</a:t>
            </a:r>
            <a:endParaRPr lang="en-US" altLang="zh-CN" sz="2000" dirty="0"/>
          </a:p>
          <a:p>
            <a:endParaRPr lang="en-US" altLang="zh-CN" sz="2000" dirty="0" smtClean="0"/>
          </a:p>
          <a:p>
            <a:r>
              <a:rPr lang="zh-CN" altLang="zh-CN" sz="2000" dirty="0" smtClean="0"/>
              <a:t>项目</a:t>
            </a:r>
            <a:r>
              <a:rPr lang="zh-CN" altLang="zh-CN" sz="2000" dirty="0"/>
              <a:t>学校间建立数字教学资源和教学案例共建共享</a:t>
            </a:r>
            <a:r>
              <a:rPr lang="zh-CN" altLang="zh-CN" sz="2000" dirty="0" smtClean="0"/>
              <a:t>机制</a:t>
            </a:r>
            <a:r>
              <a:rPr lang="zh-CN" altLang="en-US" sz="2000" dirty="0"/>
              <a:t>；</a:t>
            </a:r>
            <a:endParaRPr lang="en-US" altLang="zh-CN" sz="2000" dirty="0"/>
          </a:p>
          <a:p>
            <a:endParaRPr lang="en-US" altLang="zh-CN" sz="2000" dirty="0"/>
          </a:p>
          <a:p>
            <a:r>
              <a:rPr lang="zh-CN" altLang="zh-CN" sz="2000" dirty="0" smtClean="0"/>
              <a:t>在</a:t>
            </a:r>
            <a:r>
              <a:rPr lang="zh-CN" altLang="zh-CN" sz="2000" dirty="0"/>
              <a:t>项目学校间有计划地开展相互交流、参观学习与应用创新研讨</a:t>
            </a:r>
            <a:r>
              <a:rPr lang="zh-CN" altLang="zh-CN" sz="2000" dirty="0" smtClean="0"/>
              <a:t>活动</a:t>
            </a:r>
            <a:r>
              <a:rPr lang="zh-CN" altLang="en-US" sz="2000" dirty="0" smtClean="0"/>
              <a:t>；</a:t>
            </a:r>
            <a:endParaRPr lang="en-US" altLang="zh-CN" sz="2000" dirty="0"/>
          </a:p>
          <a:p>
            <a:endParaRPr lang="en-US" altLang="zh-CN" sz="2000" dirty="0"/>
          </a:p>
          <a:p>
            <a:r>
              <a:rPr lang="zh-CN" altLang="zh-CN" sz="2000" dirty="0" smtClean="0"/>
              <a:t>组织</a:t>
            </a:r>
            <a:r>
              <a:rPr lang="zh-CN" altLang="zh-CN" sz="2000" dirty="0"/>
              <a:t>专家研究并帮助、指导学校完善或建立信息化推进的管理组织</a:t>
            </a:r>
            <a:r>
              <a:rPr lang="zh-CN" altLang="zh-CN" sz="2000" dirty="0" smtClean="0"/>
              <a:t>架构</a:t>
            </a:r>
            <a:r>
              <a:rPr lang="zh-CN" altLang="en-US" sz="2000" dirty="0" smtClean="0"/>
              <a:t>；</a:t>
            </a:r>
            <a:endParaRPr lang="en-US" altLang="zh-CN" sz="2000" dirty="0"/>
          </a:p>
          <a:p>
            <a:endParaRPr lang="en-US" altLang="zh-CN" sz="2000" dirty="0" smtClean="0"/>
          </a:p>
          <a:p>
            <a:r>
              <a:rPr lang="zh-CN" altLang="zh-CN" sz="2000" dirty="0" smtClean="0"/>
              <a:t>组织</a:t>
            </a:r>
            <a:r>
              <a:rPr lang="zh-CN" altLang="zh-CN" sz="2000" dirty="0"/>
              <a:t>项目专家为学校的学习环境的设计与建设提供咨询与</a:t>
            </a:r>
            <a:r>
              <a:rPr lang="zh-CN" altLang="zh-CN" sz="2000" dirty="0" smtClean="0"/>
              <a:t>指导</a:t>
            </a:r>
            <a:r>
              <a:rPr lang="zh-CN" altLang="en-US" sz="2000" dirty="0" smtClean="0"/>
              <a:t>；</a:t>
            </a:r>
            <a:endParaRPr lang="en-US" altLang="zh-CN" sz="2000" dirty="0"/>
          </a:p>
          <a:p>
            <a:endParaRPr lang="en-US" altLang="zh-CN" sz="2000" dirty="0" smtClean="0"/>
          </a:p>
          <a:p>
            <a:r>
              <a:rPr lang="zh-CN" altLang="zh-CN" sz="2000" dirty="0" smtClean="0"/>
              <a:t>项目</a:t>
            </a:r>
            <a:r>
              <a:rPr lang="zh-CN" altLang="zh-CN" sz="2000" dirty="0"/>
              <a:t>组向学校提供</a:t>
            </a:r>
            <a:r>
              <a:rPr lang="zh-CN" altLang="zh-CN" sz="2000" dirty="0" smtClean="0"/>
              <a:t>的</a:t>
            </a:r>
            <a:r>
              <a:rPr lang="zh-CN" altLang="en-US" sz="2000" dirty="0" smtClean="0"/>
              <a:t>支</a:t>
            </a:r>
            <a:r>
              <a:rPr lang="zh-CN" altLang="zh-CN" sz="2000" dirty="0" smtClean="0"/>
              <a:t>助</a:t>
            </a:r>
            <a:r>
              <a:rPr lang="zh-CN" altLang="zh-CN" sz="2000" dirty="0"/>
              <a:t>尽量满足学校的个性化</a:t>
            </a:r>
            <a:r>
              <a:rPr lang="zh-CN" altLang="zh-CN" sz="2000" dirty="0" smtClean="0"/>
              <a:t>需求</a:t>
            </a:r>
            <a:r>
              <a:rPr lang="zh-CN" altLang="en-US" sz="2000" dirty="0" smtClean="0"/>
              <a:t>。</a:t>
            </a:r>
            <a:endParaRPr lang="en-US" altLang="zh-CN" sz="2000" dirty="0"/>
          </a:p>
        </p:txBody>
      </p:sp>
    </p:spTree>
    <p:extLst>
      <p:ext uri="{BB962C8B-B14F-4D97-AF65-F5344CB8AC3E}">
        <p14:creationId xmlns:p14="http://schemas.microsoft.com/office/powerpoint/2010/main" val="1072544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调研存在问题</a:t>
            </a:r>
            <a:endParaRPr lang="zh-CN" altLang="en-US" sz="3600" b="1" dirty="0">
              <a:solidFill>
                <a:srgbClr val="C00000"/>
              </a:solidFill>
              <a:latin typeface="+mn-ea"/>
              <a:ea typeface="+mn-ea"/>
            </a:endParaRPr>
          </a:p>
        </p:txBody>
      </p:sp>
      <p:sp>
        <p:nvSpPr>
          <p:cNvPr id="4" name="内容占位符 2"/>
          <p:cNvSpPr txBox="1">
            <a:spLocks/>
          </p:cNvSpPr>
          <p:nvPr/>
        </p:nvSpPr>
        <p:spPr>
          <a:xfrm>
            <a:off x="611560" y="1268760"/>
            <a:ext cx="7920880" cy="3816424"/>
          </a:xfrm>
          <a:prstGeom prst="rect">
            <a:avLst/>
          </a:prstGeom>
        </p:spPr>
        <p:txBody>
          <a:bodyPr>
            <a:normAutofit/>
          </a:bodyPr>
          <a:lstStyle>
            <a:defPPr>
              <a:defRPr lang="zh-CN"/>
            </a:defPPr>
            <a:lvl1pPr marL="342900" indent="-342900" fontAlgn="base">
              <a:spcBef>
                <a:spcPct val="20000"/>
              </a:spcBef>
              <a:spcAft>
                <a:spcPct val="0"/>
              </a:spcAft>
              <a:buClr>
                <a:srgbClr val="C00000"/>
              </a:buClr>
              <a:buSzPct val="75000"/>
              <a:buFont typeface="Wingdings" pitchFamily="2" charset="2"/>
              <a:buChar char="n"/>
              <a:defRPr sz="2200"/>
            </a:lvl1pPr>
            <a:lvl2pPr marL="742950" indent="-285750" fontAlgn="base">
              <a:spcBef>
                <a:spcPct val="20000"/>
              </a:spcBef>
              <a:spcAft>
                <a:spcPct val="0"/>
              </a:spcAft>
              <a:buClr>
                <a:srgbClr val="92D050"/>
              </a:buClr>
              <a:buSzPct val="80000"/>
              <a:buFont typeface="Wingdings" pitchFamily="2" charset="2"/>
              <a:buChar char="l"/>
              <a:defRPr sz="2800"/>
            </a:lvl2pPr>
            <a:lvl3pPr marL="1143000" indent="-228600" fontAlgn="base">
              <a:spcBef>
                <a:spcPct val="20000"/>
              </a:spcBef>
              <a:spcAft>
                <a:spcPct val="0"/>
              </a:spcAft>
              <a:buClr>
                <a:schemeClr val="tx2"/>
              </a:buClr>
              <a:buSzPct val="150000"/>
              <a:buFont typeface="Arial" charset="0"/>
              <a:buChar char="•"/>
              <a:defRPr sz="2400"/>
            </a:lvl3pPr>
            <a:lvl4pPr marL="1600200" indent="-228600" fontAlgn="base">
              <a:spcBef>
                <a:spcPct val="20000"/>
              </a:spcBef>
              <a:spcAft>
                <a:spcPct val="0"/>
              </a:spcAft>
              <a:buFont typeface="Arial" charset="0"/>
              <a:buChar char="–"/>
              <a:defRPr sz="2000"/>
            </a:lvl4pPr>
            <a:lvl5pPr marL="2057400" indent="-228600" fontAlgn="base">
              <a:spcBef>
                <a:spcPct val="20000"/>
              </a:spcBef>
              <a:spcAft>
                <a:spcPct val="0"/>
              </a:spcAft>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sz="1800" dirty="0" smtClean="0"/>
              <a:t>调研内容方面，</a:t>
            </a:r>
            <a:r>
              <a:rPr lang="en-US" altLang="zh-CN" sz="1800" dirty="0"/>
              <a:t> </a:t>
            </a:r>
            <a:r>
              <a:rPr lang="zh-CN" altLang="en-US" sz="1800" dirty="0" smtClean="0"/>
              <a:t>创新</a:t>
            </a:r>
            <a:r>
              <a:rPr lang="zh-CN" altLang="en-US" sz="1800" dirty="0"/>
              <a:t>项目的建设</a:t>
            </a:r>
            <a:r>
              <a:rPr lang="zh-CN" altLang="en-US" sz="1800" dirty="0" smtClean="0"/>
              <a:t>情况；</a:t>
            </a:r>
            <a:endParaRPr lang="en-US" altLang="zh-CN" sz="1800" dirty="0" smtClean="0"/>
          </a:p>
          <a:p>
            <a:r>
              <a:rPr lang="zh-CN" altLang="en-US" sz="1800" dirty="0" smtClean="0"/>
              <a:t>问卷设计方面，部分题项数据回收后不利于数据分析；</a:t>
            </a:r>
            <a:endParaRPr lang="en-US" altLang="zh-CN" sz="1800" dirty="0" smtClean="0"/>
          </a:p>
          <a:p>
            <a:r>
              <a:rPr lang="zh-CN" altLang="en-US" sz="1800" dirty="0" smtClean="0"/>
              <a:t>访谈方面，问题设计不够细化，难以获取教师的真实反馈；</a:t>
            </a:r>
            <a:endParaRPr lang="en-US" altLang="zh-CN" sz="1800" dirty="0" smtClean="0"/>
          </a:p>
          <a:p>
            <a:r>
              <a:rPr lang="en-US" altLang="zh-CN" sz="1800" dirty="0" smtClean="0"/>
              <a:t>……</a:t>
            </a:r>
          </a:p>
        </p:txBody>
      </p:sp>
      <p:pic>
        <p:nvPicPr>
          <p:cNvPr id="5" name="图片 4"/>
          <p:cNvPicPr>
            <a:picLocks noChangeAspect="1"/>
          </p:cNvPicPr>
          <p:nvPr/>
        </p:nvPicPr>
        <p:blipFill>
          <a:blip r:embed="rId2"/>
          <a:stretch>
            <a:fillRect/>
          </a:stretch>
        </p:blipFill>
        <p:spPr>
          <a:xfrm>
            <a:off x="611560" y="3356992"/>
            <a:ext cx="6153150" cy="1009650"/>
          </a:xfrm>
          <a:prstGeom prst="rect">
            <a:avLst/>
          </a:prstGeom>
        </p:spPr>
      </p:pic>
      <p:sp>
        <p:nvSpPr>
          <p:cNvPr id="6" name="矩形 5"/>
          <p:cNvSpPr/>
          <p:nvPr/>
        </p:nvSpPr>
        <p:spPr>
          <a:xfrm>
            <a:off x="583398" y="2889157"/>
            <a:ext cx="877163" cy="369332"/>
          </a:xfrm>
          <a:prstGeom prst="rect">
            <a:avLst/>
          </a:prstGeom>
        </p:spPr>
        <p:txBody>
          <a:bodyPr wrap="none">
            <a:spAutoFit/>
          </a:bodyPr>
          <a:lstStyle/>
          <a:p>
            <a:r>
              <a:rPr lang="zh-CN" altLang="en-US" dirty="0" smtClean="0"/>
              <a:t>例如：</a:t>
            </a:r>
            <a:endParaRPr lang="zh-CN" altLang="en-US" dirty="0"/>
          </a:p>
        </p:txBody>
      </p:sp>
      <p:sp>
        <p:nvSpPr>
          <p:cNvPr id="7" name="矩形 6"/>
          <p:cNvSpPr/>
          <p:nvPr/>
        </p:nvSpPr>
        <p:spPr>
          <a:xfrm>
            <a:off x="6876256" y="3356992"/>
            <a:ext cx="2199778" cy="523220"/>
          </a:xfrm>
          <a:prstGeom prst="rect">
            <a:avLst/>
          </a:prstGeom>
        </p:spPr>
        <p:txBody>
          <a:bodyPr wrap="square">
            <a:spAutoFit/>
          </a:bodyPr>
          <a:lstStyle/>
          <a:p>
            <a:r>
              <a:rPr lang="zh-CN" altLang="en-US" sz="1400" dirty="0" smtClean="0">
                <a:solidFill>
                  <a:srgbClr val="FF0000"/>
                </a:solidFill>
              </a:rPr>
              <a:t>设计为填空题，反馈数据五花八门，难以分析。</a:t>
            </a:r>
            <a:endParaRPr lang="zh-CN" altLang="en-US" sz="1400" dirty="0">
              <a:solidFill>
                <a:srgbClr val="FF0000"/>
              </a:solidFill>
            </a:endParaRPr>
          </a:p>
        </p:txBody>
      </p:sp>
    </p:spTree>
    <p:extLst>
      <p:ext uri="{BB962C8B-B14F-4D97-AF65-F5344CB8AC3E}">
        <p14:creationId xmlns:p14="http://schemas.microsoft.com/office/powerpoint/2010/main" val="23467995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altLang="zh-CN" sz="3600" dirty="0" smtClean="0">
                <a:solidFill>
                  <a:srgbClr val="C00000"/>
                </a:solidFill>
                <a:latin typeface="+mn-ea"/>
                <a:ea typeface="+mn-ea"/>
              </a:rPr>
              <a:t>2015</a:t>
            </a:r>
            <a:r>
              <a:rPr lang="zh-CN" altLang="en-US" sz="3600" dirty="0" smtClean="0">
                <a:solidFill>
                  <a:srgbClr val="C00000"/>
                </a:solidFill>
                <a:latin typeface="+mn-ea"/>
                <a:ea typeface="+mn-ea"/>
              </a:rPr>
              <a:t>年度</a:t>
            </a:r>
            <a:r>
              <a:rPr lang="zh-CN" altLang="en-US" sz="3600" dirty="0">
                <a:solidFill>
                  <a:srgbClr val="C00000"/>
                </a:solidFill>
                <a:latin typeface="+mn-ea"/>
                <a:ea typeface="+mn-ea"/>
              </a:rPr>
              <a:t>基线</a:t>
            </a:r>
            <a:r>
              <a:rPr lang="zh-CN" altLang="en-US" sz="3600" dirty="0" smtClean="0">
                <a:solidFill>
                  <a:srgbClr val="C00000"/>
                </a:solidFill>
                <a:latin typeface="+mn-ea"/>
                <a:ea typeface="+mn-ea"/>
              </a:rPr>
              <a:t>调研</a:t>
            </a:r>
            <a:r>
              <a:rPr lang="zh-CN" altLang="en-US" sz="3600" dirty="0">
                <a:solidFill>
                  <a:srgbClr val="C00000"/>
                </a:solidFill>
                <a:latin typeface="+mn-ea"/>
                <a:ea typeface="+mn-ea"/>
              </a:rPr>
              <a:t>方案</a:t>
            </a:r>
          </a:p>
        </p:txBody>
      </p:sp>
      <p:sp>
        <p:nvSpPr>
          <p:cNvPr id="6"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调研对象：新增</a:t>
            </a:r>
            <a:r>
              <a:rPr lang="en-US" altLang="zh-CN" sz="2800" dirty="0" smtClean="0">
                <a:solidFill>
                  <a:srgbClr val="C00000"/>
                </a:solidFill>
                <a:latin typeface="+mn-ea"/>
                <a:ea typeface="+mn-ea"/>
                <a:cs typeface="+mn-cs"/>
              </a:rPr>
              <a:t>9</a:t>
            </a:r>
            <a:r>
              <a:rPr lang="zh-CN" altLang="en-US" sz="2800" dirty="0" smtClean="0">
                <a:solidFill>
                  <a:srgbClr val="C00000"/>
                </a:solidFill>
                <a:latin typeface="+mn-ea"/>
                <a:ea typeface="+mn-ea"/>
                <a:cs typeface="+mn-cs"/>
              </a:rPr>
              <a:t>所实验学校。</a:t>
            </a:r>
            <a:endParaRPr lang="zh-CN" altLang="en-US" sz="2800" dirty="0">
              <a:solidFill>
                <a:srgbClr val="C00000"/>
              </a:solidFill>
              <a:latin typeface="+mn-ea"/>
              <a:ea typeface="+mn-ea"/>
              <a:cs typeface="+mn-cs"/>
            </a:endParaRPr>
          </a:p>
        </p:txBody>
      </p:sp>
      <p:pic>
        <p:nvPicPr>
          <p:cNvPr id="7" name="图片 6"/>
          <p:cNvPicPr>
            <a:picLocks noChangeAspect="1"/>
          </p:cNvPicPr>
          <p:nvPr/>
        </p:nvPicPr>
        <p:blipFill>
          <a:blip r:embed="rId2"/>
          <a:stretch>
            <a:fillRect/>
          </a:stretch>
        </p:blipFill>
        <p:spPr>
          <a:xfrm>
            <a:off x="2123728" y="1916832"/>
            <a:ext cx="4896544" cy="39030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61595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altLang="zh-CN" sz="3600" dirty="0" smtClean="0">
                <a:solidFill>
                  <a:srgbClr val="C00000"/>
                </a:solidFill>
                <a:latin typeface="+mn-ea"/>
                <a:ea typeface="+mn-ea"/>
              </a:rPr>
              <a:t>2015</a:t>
            </a:r>
            <a:r>
              <a:rPr lang="zh-CN" altLang="en-US" sz="3600" dirty="0" smtClean="0">
                <a:solidFill>
                  <a:srgbClr val="C00000"/>
                </a:solidFill>
                <a:latin typeface="+mn-ea"/>
                <a:ea typeface="+mn-ea"/>
              </a:rPr>
              <a:t>年度</a:t>
            </a:r>
            <a:r>
              <a:rPr lang="zh-CN" altLang="en-US" sz="3600" dirty="0">
                <a:solidFill>
                  <a:srgbClr val="C00000"/>
                </a:solidFill>
                <a:latin typeface="+mn-ea"/>
                <a:ea typeface="+mn-ea"/>
              </a:rPr>
              <a:t>基线</a:t>
            </a:r>
            <a:r>
              <a:rPr lang="zh-CN" altLang="en-US" sz="3600" dirty="0" smtClean="0">
                <a:solidFill>
                  <a:srgbClr val="C00000"/>
                </a:solidFill>
                <a:latin typeface="+mn-ea"/>
                <a:ea typeface="+mn-ea"/>
              </a:rPr>
              <a:t>调研</a:t>
            </a:r>
            <a:r>
              <a:rPr lang="zh-CN" altLang="en-US" sz="3600" dirty="0">
                <a:solidFill>
                  <a:srgbClr val="C00000"/>
                </a:solidFill>
                <a:latin typeface="+mn-ea"/>
                <a:ea typeface="+mn-ea"/>
              </a:rPr>
              <a:t>方案</a:t>
            </a:r>
          </a:p>
        </p:txBody>
      </p:sp>
      <p:sp>
        <p:nvSpPr>
          <p:cNvPr id="5" name="标题 1"/>
          <p:cNvSpPr txBox="1">
            <a:spLocks/>
          </p:cNvSpPr>
          <p:nvPr/>
        </p:nvSpPr>
        <p:spPr bwMode="auto">
          <a:xfrm>
            <a:off x="457200" y="908720"/>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调研内容</a:t>
            </a:r>
            <a:endParaRPr lang="zh-CN" altLang="en-US" sz="2800" dirty="0">
              <a:solidFill>
                <a:srgbClr val="C00000"/>
              </a:solidFill>
              <a:latin typeface="+mn-ea"/>
              <a:ea typeface="+mn-ea"/>
              <a:cs typeface="+mn-cs"/>
            </a:endParaRPr>
          </a:p>
        </p:txBody>
      </p:sp>
      <p:graphicFrame>
        <p:nvGraphicFramePr>
          <p:cNvPr id="18" name="图示 17"/>
          <p:cNvGraphicFramePr/>
          <p:nvPr>
            <p:extLst>
              <p:ext uri="{D42A27DB-BD31-4B8C-83A1-F6EECF244321}">
                <p14:modId xmlns:p14="http://schemas.microsoft.com/office/powerpoint/2010/main" val="621446047"/>
              </p:ext>
            </p:extLst>
          </p:nvPr>
        </p:nvGraphicFramePr>
        <p:xfrm>
          <a:off x="601216" y="1556792"/>
          <a:ext cx="80855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56539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altLang="zh-CN" sz="3600" dirty="0" smtClean="0">
                <a:solidFill>
                  <a:srgbClr val="C00000"/>
                </a:solidFill>
                <a:latin typeface="+mn-ea"/>
                <a:ea typeface="+mn-ea"/>
              </a:rPr>
              <a:t>2015</a:t>
            </a:r>
            <a:r>
              <a:rPr lang="zh-CN" altLang="en-US" sz="3600" dirty="0" smtClean="0">
                <a:solidFill>
                  <a:srgbClr val="C00000"/>
                </a:solidFill>
                <a:latin typeface="+mn-ea"/>
                <a:ea typeface="+mn-ea"/>
              </a:rPr>
              <a:t>年度</a:t>
            </a:r>
            <a:r>
              <a:rPr lang="zh-CN" altLang="en-US" sz="3600" dirty="0">
                <a:solidFill>
                  <a:srgbClr val="C00000"/>
                </a:solidFill>
                <a:latin typeface="+mn-ea"/>
                <a:ea typeface="+mn-ea"/>
              </a:rPr>
              <a:t>基线</a:t>
            </a:r>
            <a:r>
              <a:rPr lang="zh-CN" altLang="en-US" sz="3600" dirty="0" smtClean="0">
                <a:solidFill>
                  <a:srgbClr val="C00000"/>
                </a:solidFill>
                <a:latin typeface="+mn-ea"/>
                <a:ea typeface="+mn-ea"/>
              </a:rPr>
              <a:t>调研</a:t>
            </a:r>
            <a:r>
              <a:rPr lang="zh-CN" altLang="en-US" sz="3600" dirty="0">
                <a:solidFill>
                  <a:srgbClr val="C00000"/>
                </a:solidFill>
                <a:latin typeface="+mn-ea"/>
                <a:ea typeface="+mn-ea"/>
              </a:rPr>
              <a:t>方案</a:t>
            </a: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调研方法与工具</a:t>
            </a:r>
            <a:endParaRPr lang="zh-CN" altLang="en-US" sz="2800" dirty="0">
              <a:solidFill>
                <a:srgbClr val="C00000"/>
              </a:solidFill>
              <a:latin typeface="+mn-ea"/>
              <a:ea typeface="+mn-ea"/>
              <a:cs typeface="+mn-cs"/>
            </a:endParaRPr>
          </a:p>
        </p:txBody>
      </p:sp>
      <p:pic>
        <p:nvPicPr>
          <p:cNvPr id="6" name="图片 5"/>
          <p:cNvPicPr>
            <a:picLocks noChangeAspect="1"/>
          </p:cNvPicPr>
          <p:nvPr/>
        </p:nvPicPr>
        <p:blipFill>
          <a:blip r:embed="rId2"/>
          <a:stretch>
            <a:fillRect/>
          </a:stretch>
        </p:blipFill>
        <p:spPr>
          <a:xfrm>
            <a:off x="683568" y="2290181"/>
            <a:ext cx="3168352" cy="3371067"/>
          </a:xfrm>
          <a:prstGeom prst="rect">
            <a:avLst/>
          </a:prstGeom>
        </p:spPr>
      </p:pic>
      <p:sp>
        <p:nvSpPr>
          <p:cNvPr id="7" name="矩形 6"/>
          <p:cNvSpPr/>
          <p:nvPr/>
        </p:nvSpPr>
        <p:spPr>
          <a:xfrm>
            <a:off x="1475656" y="1835532"/>
            <a:ext cx="1569660" cy="369332"/>
          </a:xfrm>
          <a:prstGeom prst="rect">
            <a:avLst/>
          </a:prstGeom>
        </p:spPr>
        <p:txBody>
          <a:bodyPr wrap="none">
            <a:spAutoFit/>
          </a:bodyPr>
          <a:lstStyle/>
          <a:p>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2014</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年度设计</a:t>
            </a:r>
            <a:endParaRPr lang="zh-CN" altLang="en-US" b="1" dirty="0">
              <a:latin typeface="Times New Roman" panose="02020603050405020304" pitchFamily="18" charset="0"/>
              <a:cs typeface="Times New Roman" panose="02020603050405020304" pitchFamily="18" charset="0"/>
            </a:endParaRPr>
          </a:p>
        </p:txBody>
      </p:sp>
      <p:sp>
        <p:nvSpPr>
          <p:cNvPr id="8" name="矩形 7"/>
          <p:cNvSpPr/>
          <p:nvPr/>
        </p:nvSpPr>
        <p:spPr>
          <a:xfrm>
            <a:off x="4499992" y="1835532"/>
            <a:ext cx="2040943" cy="369332"/>
          </a:xfrm>
          <a:prstGeom prst="rect">
            <a:avLst/>
          </a:prstGeom>
        </p:spPr>
        <p:txBody>
          <a:bodyPr wrap="none">
            <a:spAutoFit/>
          </a:bodyPr>
          <a:lstStyle/>
          <a:p>
            <a:r>
              <a:rPr lang="en-US" altLang="zh-CN" b="1" dirty="0" smtClean="0">
                <a:latin typeface="Times New Roman" panose="02020603050405020304" pitchFamily="18" charset="0"/>
                <a:ea typeface="宋体" panose="02010600030101010101" pitchFamily="2" charset="-122"/>
                <a:cs typeface="Times New Roman" panose="02020603050405020304" pitchFamily="18" charset="0"/>
              </a:rPr>
              <a:t>2015</a:t>
            </a:r>
            <a:r>
              <a:rPr lang="zh-CN" altLang="en-US" b="1" dirty="0" smtClean="0">
                <a:latin typeface="Times New Roman" panose="02020603050405020304" pitchFamily="18" charset="0"/>
                <a:ea typeface="宋体" panose="02010600030101010101" pitchFamily="2" charset="-122"/>
                <a:cs typeface="Times New Roman" panose="02020603050405020304" pitchFamily="18" charset="0"/>
              </a:rPr>
              <a:t>年度调整内容</a:t>
            </a:r>
            <a:endParaRPr lang="zh-CN" altLang="en-US" b="1" dirty="0">
              <a:latin typeface="Times New Roman" panose="02020603050405020304" pitchFamily="18" charset="0"/>
              <a:cs typeface="Times New Roman" panose="02020603050405020304" pitchFamily="18" charset="0"/>
            </a:endParaRPr>
          </a:p>
        </p:txBody>
      </p:sp>
      <p:sp>
        <p:nvSpPr>
          <p:cNvPr id="9" name="右箭头 8"/>
          <p:cNvSpPr/>
          <p:nvPr/>
        </p:nvSpPr>
        <p:spPr>
          <a:xfrm>
            <a:off x="3851920" y="3789040"/>
            <a:ext cx="576064" cy="28803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内容占位符 2"/>
          <p:cNvSpPr txBox="1">
            <a:spLocks/>
          </p:cNvSpPr>
          <p:nvPr/>
        </p:nvSpPr>
        <p:spPr>
          <a:xfrm>
            <a:off x="4499992" y="2290181"/>
            <a:ext cx="3945924" cy="3816424"/>
          </a:xfrm>
          <a:prstGeom prst="rect">
            <a:avLst/>
          </a:prstGeom>
        </p:spPr>
        <p:txBody>
          <a:bodyPr>
            <a:normAutofit/>
          </a:bodyPr>
          <a:lstStyle>
            <a:defPPr>
              <a:defRPr lang="zh-CN"/>
            </a:defPPr>
            <a:lvl1pPr marL="342900" indent="-342900" fontAlgn="base">
              <a:spcBef>
                <a:spcPct val="20000"/>
              </a:spcBef>
              <a:spcAft>
                <a:spcPct val="0"/>
              </a:spcAft>
              <a:buClr>
                <a:srgbClr val="C00000"/>
              </a:buClr>
              <a:buSzPct val="75000"/>
              <a:buFont typeface="Wingdings" pitchFamily="2" charset="2"/>
              <a:buChar char="n"/>
              <a:defRPr sz="2200"/>
            </a:lvl1pPr>
            <a:lvl2pPr marL="742950" indent="-285750" fontAlgn="base">
              <a:spcBef>
                <a:spcPct val="20000"/>
              </a:spcBef>
              <a:spcAft>
                <a:spcPct val="0"/>
              </a:spcAft>
              <a:buClr>
                <a:srgbClr val="92D050"/>
              </a:buClr>
              <a:buSzPct val="80000"/>
              <a:buFont typeface="Wingdings" pitchFamily="2" charset="2"/>
              <a:buChar char="l"/>
              <a:defRPr sz="2800"/>
            </a:lvl2pPr>
            <a:lvl3pPr marL="1143000" indent="-228600" fontAlgn="base">
              <a:spcBef>
                <a:spcPct val="20000"/>
              </a:spcBef>
              <a:spcAft>
                <a:spcPct val="0"/>
              </a:spcAft>
              <a:buClr>
                <a:schemeClr val="tx2"/>
              </a:buClr>
              <a:buSzPct val="150000"/>
              <a:buFont typeface="Arial" charset="0"/>
              <a:buChar char="•"/>
              <a:defRPr sz="2400"/>
            </a:lvl3pPr>
            <a:lvl4pPr marL="1600200" indent="-228600" fontAlgn="base">
              <a:spcBef>
                <a:spcPct val="20000"/>
              </a:spcBef>
              <a:spcAft>
                <a:spcPct val="0"/>
              </a:spcAft>
              <a:buFont typeface="Arial" charset="0"/>
              <a:buChar char="–"/>
              <a:defRPr sz="2000"/>
            </a:lvl4pPr>
            <a:lvl5pPr marL="2057400" indent="-228600" fontAlgn="base">
              <a:spcBef>
                <a:spcPct val="20000"/>
              </a:spcBef>
              <a:spcAft>
                <a:spcPct val="0"/>
              </a:spcAft>
              <a:buFont typeface="Arial"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sz="1600" dirty="0" smtClean="0"/>
              <a:t>调研内容方面，整体调研指标基本不变，将</a:t>
            </a:r>
            <a:r>
              <a:rPr lang="zh-CN" altLang="en-US" sz="1600" dirty="0"/>
              <a:t>各</a:t>
            </a:r>
            <a:r>
              <a:rPr lang="zh-CN" altLang="en-US" sz="1600" dirty="0" smtClean="0"/>
              <a:t>校开展</a:t>
            </a:r>
            <a:r>
              <a:rPr lang="en-US" altLang="zh-CN" sz="1600" dirty="0" smtClean="0"/>
              <a:t>Dell</a:t>
            </a:r>
            <a:r>
              <a:rPr lang="zh-CN" altLang="en-US" sz="1600" dirty="0" smtClean="0"/>
              <a:t>应用创新项目的建设情况新增为重点了解内容；</a:t>
            </a:r>
            <a:endParaRPr lang="en-US" altLang="zh-CN" sz="1600" dirty="0" smtClean="0"/>
          </a:p>
          <a:p>
            <a:r>
              <a:rPr lang="zh-CN" altLang="en-US" sz="1600" dirty="0" smtClean="0"/>
              <a:t>问卷设计方面，从用户填写便捷及后期数据分析可行角度调整部分题项；</a:t>
            </a:r>
            <a:endParaRPr lang="en-US" altLang="zh-CN" sz="1600" dirty="0" smtClean="0"/>
          </a:p>
          <a:p>
            <a:r>
              <a:rPr lang="zh-CN" altLang="en-US" sz="1600" dirty="0" smtClean="0"/>
              <a:t>访谈方面，精简访谈问题，将其作为问卷调研的有效补充；</a:t>
            </a:r>
            <a:endParaRPr lang="en-US" altLang="zh-CN" sz="1600" dirty="0" smtClean="0"/>
          </a:p>
          <a:p>
            <a:r>
              <a:rPr lang="zh-CN" altLang="en-US" sz="1600" dirty="0" smtClean="0"/>
              <a:t>调研样本方面，建议每所实验校至少</a:t>
            </a:r>
            <a:r>
              <a:rPr lang="en-US" altLang="zh-CN" sz="1600" dirty="0" smtClean="0"/>
              <a:t>10</a:t>
            </a:r>
            <a:r>
              <a:rPr lang="zh-CN" altLang="en-US" sz="1600" dirty="0" smtClean="0"/>
              <a:t>位教师、</a:t>
            </a:r>
            <a:r>
              <a:rPr lang="en-US" altLang="zh-CN" sz="1600" dirty="0" smtClean="0"/>
              <a:t>2</a:t>
            </a:r>
            <a:r>
              <a:rPr lang="zh-CN" altLang="en-US" sz="1600" dirty="0" smtClean="0"/>
              <a:t>个班级的学生。</a:t>
            </a:r>
            <a:endParaRPr lang="en-US" altLang="zh-CN" sz="1600" dirty="0"/>
          </a:p>
        </p:txBody>
      </p:sp>
    </p:spTree>
    <p:extLst>
      <p:ext uri="{BB962C8B-B14F-4D97-AF65-F5344CB8AC3E}">
        <p14:creationId xmlns:p14="http://schemas.microsoft.com/office/powerpoint/2010/main" val="8586552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916832"/>
            <a:ext cx="8229600" cy="3816424"/>
          </a:xfrm>
        </p:spPr>
        <p:txBody>
          <a:bodyPr>
            <a:normAutofit/>
          </a:bodyPr>
          <a:lstStyle/>
          <a:p>
            <a:r>
              <a:rPr lang="zh-CN" altLang="zh-CN" sz="2400" dirty="0" smtClean="0"/>
              <a:t>问卷调查</a:t>
            </a:r>
            <a:r>
              <a:rPr lang="zh-CN" altLang="zh-CN" sz="2400" dirty="0"/>
              <a:t>由各学校</a:t>
            </a:r>
            <a:r>
              <a:rPr lang="zh-CN" altLang="zh-CN" sz="2400" dirty="0" smtClean="0"/>
              <a:t>组织在线</a:t>
            </a:r>
            <a:r>
              <a:rPr lang="zh-CN" altLang="en-US" sz="2400" dirty="0" smtClean="0"/>
              <a:t>或纸质</a:t>
            </a:r>
            <a:r>
              <a:rPr lang="zh-CN" altLang="zh-CN" sz="2400" dirty="0" smtClean="0"/>
              <a:t>完成</a:t>
            </a:r>
            <a:r>
              <a:rPr lang="zh-CN" altLang="en-US" sz="2400" dirty="0" smtClean="0"/>
              <a:t>：</a:t>
            </a:r>
            <a:endParaRPr lang="en-US" altLang="zh-CN" sz="2400" dirty="0" smtClean="0"/>
          </a:p>
          <a:p>
            <a:pPr lvl="1">
              <a:lnSpc>
                <a:spcPts val="3000"/>
              </a:lnSpc>
            </a:pPr>
            <a:r>
              <a:rPr lang="zh-CN" altLang="zh-CN" sz="2000" dirty="0" smtClean="0"/>
              <a:t>校长</a:t>
            </a:r>
            <a:r>
              <a:rPr lang="zh-CN" altLang="zh-CN" sz="2000" dirty="0"/>
              <a:t>（</a:t>
            </a:r>
            <a:r>
              <a:rPr lang="en-US" altLang="zh-CN" sz="2000" dirty="0"/>
              <a:t>1</a:t>
            </a:r>
            <a:r>
              <a:rPr lang="zh-CN" altLang="zh-CN" sz="2000" dirty="0"/>
              <a:t>位）</a:t>
            </a:r>
            <a:r>
              <a:rPr lang="zh-CN" altLang="zh-CN" sz="2000" dirty="0" smtClean="0"/>
              <a:t>填写</a:t>
            </a:r>
            <a:r>
              <a:rPr lang="zh-CN" altLang="en-US" sz="2000" dirty="0" smtClean="0"/>
              <a:t>纸质</a:t>
            </a:r>
            <a:r>
              <a:rPr lang="zh-CN" altLang="zh-CN" sz="2000" dirty="0" smtClean="0"/>
              <a:t>“</a:t>
            </a:r>
            <a:r>
              <a:rPr lang="zh-CN" altLang="zh-CN" sz="2000" dirty="0"/>
              <a:t>项目主管</a:t>
            </a:r>
            <a:r>
              <a:rPr lang="zh-CN" altLang="zh-CN" sz="2000" dirty="0" smtClean="0"/>
              <a:t>校长问卷</a:t>
            </a:r>
            <a:r>
              <a:rPr lang="zh-CN" altLang="en-US" sz="2000" dirty="0" smtClean="0"/>
              <a:t>” </a:t>
            </a:r>
            <a:r>
              <a:rPr lang="zh-CN" altLang="zh-CN" sz="2000" dirty="0" smtClean="0"/>
              <a:t>；</a:t>
            </a:r>
            <a:endParaRPr lang="en-US" altLang="zh-CN" sz="2000" dirty="0" smtClean="0"/>
          </a:p>
          <a:p>
            <a:pPr lvl="1">
              <a:lnSpc>
                <a:spcPts val="3000"/>
              </a:lnSpc>
            </a:pPr>
            <a:r>
              <a:rPr lang="zh-CN" altLang="zh-CN" sz="2000" dirty="0" smtClean="0"/>
              <a:t>信息技术</a:t>
            </a:r>
            <a:r>
              <a:rPr lang="zh-CN" altLang="zh-CN" sz="2000" dirty="0"/>
              <a:t>主管（</a:t>
            </a:r>
            <a:r>
              <a:rPr lang="en-US" altLang="zh-CN" sz="2000" dirty="0"/>
              <a:t>1</a:t>
            </a:r>
            <a:r>
              <a:rPr lang="zh-CN" altLang="zh-CN" sz="2000" dirty="0"/>
              <a:t>位</a:t>
            </a:r>
            <a:r>
              <a:rPr lang="zh-CN" altLang="zh-CN" sz="2000" dirty="0" smtClean="0"/>
              <a:t>）</a:t>
            </a:r>
            <a:r>
              <a:rPr lang="zh-CN" altLang="en-US" sz="2000" dirty="0"/>
              <a:t>在线</a:t>
            </a:r>
            <a:r>
              <a:rPr lang="zh-CN" altLang="zh-CN" sz="2000" dirty="0" smtClean="0"/>
              <a:t>填写</a:t>
            </a:r>
            <a:r>
              <a:rPr lang="zh-CN" altLang="zh-CN" sz="2000" dirty="0"/>
              <a:t>“项目信息技术</a:t>
            </a:r>
            <a:r>
              <a:rPr lang="zh-CN" altLang="zh-CN" sz="2000" dirty="0" smtClean="0"/>
              <a:t>主管问卷；</a:t>
            </a:r>
            <a:endParaRPr lang="en-US" altLang="zh-CN" sz="2000" dirty="0" smtClean="0"/>
          </a:p>
          <a:p>
            <a:pPr lvl="1">
              <a:lnSpc>
                <a:spcPts val="3000"/>
              </a:lnSpc>
            </a:pPr>
            <a:r>
              <a:rPr lang="zh-CN" altLang="zh-CN" sz="2000" dirty="0" smtClean="0"/>
              <a:t>学科教师</a:t>
            </a:r>
            <a:r>
              <a:rPr lang="zh-CN" altLang="en-US" sz="2000" dirty="0"/>
              <a:t>在线</a:t>
            </a:r>
            <a:r>
              <a:rPr lang="zh-CN" altLang="zh-CN" sz="2000" dirty="0" smtClean="0"/>
              <a:t>填写</a:t>
            </a:r>
            <a:r>
              <a:rPr lang="zh-CN" altLang="zh-CN" sz="2000" dirty="0"/>
              <a:t>“项目学科教师问卷</a:t>
            </a:r>
            <a:r>
              <a:rPr lang="zh-CN" altLang="zh-CN" sz="2000" dirty="0" smtClean="0"/>
              <a:t>” 若学</a:t>
            </a:r>
            <a:r>
              <a:rPr lang="zh-CN" altLang="zh-CN" sz="2000" dirty="0"/>
              <a:t>校未指定项目实验教师，则随机抽取至少</a:t>
            </a:r>
            <a:r>
              <a:rPr lang="en-US" altLang="zh-CN" sz="2000" dirty="0"/>
              <a:t>10</a:t>
            </a:r>
            <a:r>
              <a:rPr lang="zh-CN" altLang="zh-CN" sz="2000" dirty="0"/>
              <a:t>位学科教师</a:t>
            </a:r>
            <a:r>
              <a:rPr lang="zh-CN" altLang="zh-CN" sz="2000" dirty="0" smtClean="0"/>
              <a:t>完成问卷</a:t>
            </a:r>
            <a:r>
              <a:rPr lang="zh-CN" altLang="zh-CN" sz="2000" dirty="0"/>
              <a:t>）</a:t>
            </a:r>
            <a:r>
              <a:rPr lang="zh-CN" altLang="zh-CN" sz="2000" dirty="0" smtClean="0"/>
              <a:t>；</a:t>
            </a:r>
            <a:endParaRPr lang="en-US" altLang="zh-CN" sz="2000" dirty="0" smtClean="0"/>
          </a:p>
          <a:p>
            <a:pPr lvl="1">
              <a:lnSpc>
                <a:spcPts val="3000"/>
              </a:lnSpc>
            </a:pPr>
            <a:r>
              <a:rPr lang="zh-CN" altLang="zh-CN" sz="2000" dirty="0" smtClean="0"/>
              <a:t>学生</a:t>
            </a:r>
            <a:r>
              <a:rPr lang="zh-CN" altLang="en-US" sz="2000" dirty="0"/>
              <a:t>在线</a:t>
            </a:r>
            <a:r>
              <a:rPr lang="zh-CN" altLang="zh-CN" sz="2000" dirty="0" smtClean="0"/>
              <a:t>填写“项目学生问卷”</a:t>
            </a:r>
            <a:r>
              <a:rPr lang="zh-CN" altLang="zh-CN" sz="2000" dirty="0"/>
              <a:t>（若学校未指定项目实验班，则由学校组织学生完成问卷，抽样</a:t>
            </a:r>
            <a:r>
              <a:rPr lang="zh-CN" altLang="zh-CN" sz="2000" dirty="0" smtClean="0"/>
              <a:t>人数</a:t>
            </a:r>
            <a:r>
              <a:rPr lang="zh-CN" altLang="en-US" sz="2000" dirty="0" smtClean="0"/>
              <a:t>建议</a:t>
            </a:r>
            <a:r>
              <a:rPr lang="zh-CN" altLang="zh-CN" sz="2000" dirty="0" smtClean="0"/>
              <a:t>不少于</a:t>
            </a:r>
            <a:r>
              <a:rPr lang="en-US" altLang="zh-CN" sz="2000" dirty="0" smtClean="0"/>
              <a:t>80</a:t>
            </a:r>
            <a:r>
              <a:rPr lang="zh-CN" altLang="zh-CN" sz="2000" dirty="0" smtClean="0"/>
              <a:t>人</a:t>
            </a:r>
            <a:r>
              <a:rPr lang="zh-CN" altLang="zh-CN" sz="2000" dirty="0"/>
              <a:t>）</a:t>
            </a:r>
            <a:r>
              <a:rPr lang="zh-CN" altLang="zh-CN" sz="2000" dirty="0" smtClean="0"/>
              <a:t>。</a:t>
            </a:r>
            <a:endParaRPr lang="zh-CN" altLang="en-US" sz="2000" dirty="0"/>
          </a:p>
        </p:txBody>
      </p:sp>
      <p:sp>
        <p:nvSpPr>
          <p:cNvPr id="5"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altLang="zh-CN" sz="3600" dirty="0" smtClean="0">
                <a:solidFill>
                  <a:srgbClr val="C00000"/>
                </a:solidFill>
                <a:latin typeface="+mn-ea"/>
                <a:ea typeface="+mn-ea"/>
              </a:rPr>
              <a:t>2015</a:t>
            </a:r>
            <a:r>
              <a:rPr lang="zh-CN" altLang="en-US" sz="3600" dirty="0" smtClean="0">
                <a:solidFill>
                  <a:srgbClr val="C00000"/>
                </a:solidFill>
                <a:latin typeface="+mn-ea"/>
                <a:ea typeface="+mn-ea"/>
              </a:rPr>
              <a:t>年度</a:t>
            </a:r>
            <a:r>
              <a:rPr lang="zh-CN" altLang="en-US" sz="3600" dirty="0">
                <a:solidFill>
                  <a:srgbClr val="C00000"/>
                </a:solidFill>
                <a:latin typeface="+mn-ea"/>
                <a:ea typeface="+mn-ea"/>
              </a:rPr>
              <a:t>基线</a:t>
            </a:r>
            <a:r>
              <a:rPr lang="zh-CN" altLang="en-US" sz="3600" dirty="0" smtClean="0">
                <a:solidFill>
                  <a:srgbClr val="C00000"/>
                </a:solidFill>
                <a:latin typeface="+mn-ea"/>
                <a:ea typeface="+mn-ea"/>
              </a:rPr>
              <a:t>调研</a:t>
            </a:r>
            <a:r>
              <a:rPr lang="zh-CN" altLang="en-US" sz="3600" dirty="0">
                <a:solidFill>
                  <a:srgbClr val="C00000"/>
                </a:solidFill>
                <a:latin typeface="+mn-ea"/>
                <a:ea typeface="+mn-ea"/>
              </a:rPr>
              <a:t>方案</a:t>
            </a:r>
          </a:p>
        </p:txBody>
      </p:sp>
      <p:sp>
        <p:nvSpPr>
          <p:cNvPr id="6"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调研实施设计</a:t>
            </a:r>
            <a:r>
              <a:rPr lang="en-US" altLang="zh-CN" sz="2800" dirty="0" smtClean="0">
                <a:solidFill>
                  <a:srgbClr val="C00000"/>
                </a:solidFill>
                <a:latin typeface="+mn-ea"/>
                <a:ea typeface="+mn-ea"/>
                <a:cs typeface="+mn-cs"/>
              </a:rPr>
              <a:t>-</a:t>
            </a:r>
            <a:r>
              <a:rPr lang="zh-CN" altLang="en-US" sz="2800" dirty="0" smtClean="0">
                <a:solidFill>
                  <a:srgbClr val="C00000"/>
                </a:solidFill>
                <a:latin typeface="+mn-ea"/>
                <a:ea typeface="+mn-ea"/>
                <a:cs typeface="+mn-cs"/>
              </a:rPr>
              <a:t>问卷调查</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197309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844824"/>
            <a:ext cx="8229600" cy="3312368"/>
          </a:xfrm>
        </p:spPr>
        <p:txBody>
          <a:bodyPr>
            <a:normAutofit/>
          </a:bodyPr>
          <a:lstStyle/>
          <a:p>
            <a:r>
              <a:rPr lang="zh-CN" altLang="zh-CN" sz="2400" dirty="0"/>
              <a:t>分别与</a:t>
            </a:r>
            <a:r>
              <a:rPr lang="en-US" altLang="zh-CN" sz="2400" dirty="0"/>
              <a:t>1</a:t>
            </a:r>
            <a:r>
              <a:rPr lang="zh-CN" altLang="zh-CN" sz="2400" dirty="0"/>
              <a:t>位项目主管校长与</a:t>
            </a:r>
            <a:r>
              <a:rPr lang="en-US" altLang="zh-CN" sz="2400" dirty="0"/>
              <a:t>1</a:t>
            </a:r>
            <a:r>
              <a:rPr lang="zh-CN" altLang="zh-CN" sz="2400" dirty="0"/>
              <a:t>位信息技术主管教师开展深入的个别访谈；</a:t>
            </a:r>
          </a:p>
          <a:p>
            <a:r>
              <a:rPr lang="zh-CN" altLang="zh-CN" sz="2400" dirty="0"/>
              <a:t>与</a:t>
            </a:r>
            <a:r>
              <a:rPr lang="en-US" altLang="zh-CN" sz="2400" dirty="0"/>
              <a:t>2</a:t>
            </a:r>
            <a:r>
              <a:rPr lang="zh-CN" altLang="zh-CN" sz="2400" dirty="0"/>
              <a:t>位学科教师开展座谈；</a:t>
            </a:r>
          </a:p>
          <a:p>
            <a:r>
              <a:rPr lang="zh-CN" altLang="zh-CN" sz="2400" dirty="0" smtClean="0"/>
              <a:t>听课与课堂教学录像拍摄：调研组一位老师负责听课，完成课堂观察表；另一位老师负责课堂教学录像拍摄。听课时，在教室中架设</a:t>
            </a:r>
            <a:r>
              <a:rPr lang="zh-CN" altLang="en-US" sz="2400" dirty="0" smtClean="0"/>
              <a:t>一</a:t>
            </a:r>
            <a:r>
              <a:rPr lang="zh-CN" altLang="zh-CN" sz="2400" dirty="0" smtClean="0"/>
              <a:t>台摄像机，拍摄课堂全貌；</a:t>
            </a:r>
            <a:endParaRPr lang="en-US" altLang="zh-CN" sz="2400" dirty="0" smtClean="0"/>
          </a:p>
          <a:p>
            <a:r>
              <a:rPr lang="zh-CN" altLang="zh-CN" sz="2400" dirty="0" smtClean="0"/>
              <a:t>实地</a:t>
            </a:r>
            <a:r>
              <a:rPr lang="zh-CN" altLang="zh-CN" sz="2400" dirty="0"/>
              <a:t>考察学校学习环境配置与建设情况。</a:t>
            </a:r>
          </a:p>
          <a:p>
            <a:endParaRPr lang="zh-CN" altLang="en-US" sz="2400" dirty="0"/>
          </a:p>
        </p:txBody>
      </p:sp>
      <p:sp>
        <p:nvSpPr>
          <p:cNvPr id="5" name="标题 1"/>
          <p:cNvSpPr txBox="1">
            <a:spLocks/>
          </p:cNvSpPr>
          <p:nvPr/>
        </p:nvSpPr>
        <p:spPr bwMode="auto">
          <a:xfrm>
            <a:off x="0" y="188640"/>
            <a:ext cx="91440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ctr"/>
            <a:r>
              <a:rPr lang="en-US" altLang="zh-CN" sz="3600" smtClean="0">
                <a:solidFill>
                  <a:srgbClr val="C00000"/>
                </a:solidFill>
                <a:latin typeface="+mn-ea"/>
                <a:ea typeface="+mn-ea"/>
              </a:rPr>
              <a:t>2015</a:t>
            </a:r>
            <a:r>
              <a:rPr lang="zh-CN" altLang="en-US" sz="3600" smtClean="0">
                <a:solidFill>
                  <a:srgbClr val="C00000"/>
                </a:solidFill>
                <a:latin typeface="+mn-ea"/>
                <a:ea typeface="+mn-ea"/>
              </a:rPr>
              <a:t>年度基线调研方案</a:t>
            </a:r>
            <a:endParaRPr lang="zh-CN" altLang="en-US" sz="3600" dirty="0">
              <a:solidFill>
                <a:srgbClr val="C00000"/>
              </a:solidFill>
              <a:latin typeface="+mn-ea"/>
              <a:ea typeface="+mn-ea"/>
            </a:endParaRPr>
          </a:p>
        </p:txBody>
      </p:sp>
      <p:sp>
        <p:nvSpPr>
          <p:cNvPr id="6"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调研实施设计</a:t>
            </a:r>
            <a:r>
              <a:rPr lang="en-US" altLang="zh-CN" sz="2800" dirty="0" smtClean="0">
                <a:solidFill>
                  <a:srgbClr val="C00000"/>
                </a:solidFill>
                <a:latin typeface="+mn-ea"/>
                <a:ea typeface="+mn-ea"/>
                <a:cs typeface="+mn-cs"/>
              </a:rPr>
              <a:t>-</a:t>
            </a:r>
            <a:r>
              <a:rPr lang="zh-CN" altLang="en-US" sz="2800" dirty="0" smtClean="0">
                <a:solidFill>
                  <a:srgbClr val="C00000"/>
                </a:solidFill>
                <a:latin typeface="+mn-ea"/>
                <a:ea typeface="+mn-ea"/>
                <a:cs typeface="+mn-cs"/>
              </a:rPr>
              <a:t>访谈、课堂观察、实地考察</a:t>
            </a:r>
            <a:endParaRPr lang="zh-CN" altLang="en-US" sz="2800" dirty="0">
              <a:solidFill>
                <a:srgbClr val="C00000"/>
              </a:solidFill>
              <a:latin typeface="+mn-ea"/>
              <a:ea typeface="+mn-ea"/>
              <a:cs typeface="+mn-cs"/>
            </a:endParaRPr>
          </a:p>
        </p:txBody>
      </p:sp>
    </p:spTree>
    <p:extLst>
      <p:ext uri="{BB962C8B-B14F-4D97-AF65-F5344CB8AC3E}">
        <p14:creationId xmlns:p14="http://schemas.microsoft.com/office/powerpoint/2010/main" val="612494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32656"/>
            <a:ext cx="9143999" cy="646331"/>
          </a:xfrm>
          <a:prstGeom prst="rect">
            <a:avLst/>
          </a:prstGeom>
        </p:spPr>
        <p:txBody>
          <a:bodyPr wrap="square">
            <a:spAutoFit/>
          </a:bodyPr>
          <a:lstStyle/>
          <a:p>
            <a:pPr algn="ctr"/>
            <a:r>
              <a:rPr lang="en-US" altLang="zh-CN" sz="3600" b="1" dirty="0" smtClean="0">
                <a:solidFill>
                  <a:srgbClr val="C00000"/>
                </a:solidFill>
                <a:latin typeface="+mn-ea"/>
                <a:cs typeface="+mj-cs"/>
              </a:rPr>
              <a:t>2015</a:t>
            </a:r>
            <a:r>
              <a:rPr lang="zh-CN" altLang="en-US" sz="3600" b="1" dirty="0">
                <a:solidFill>
                  <a:srgbClr val="C00000"/>
                </a:solidFill>
                <a:latin typeface="+mn-ea"/>
                <a:cs typeface="+mj-cs"/>
              </a:rPr>
              <a:t>年度基线调研计划安排</a:t>
            </a: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smtClean="0">
                <a:solidFill>
                  <a:srgbClr val="C00000"/>
                </a:solidFill>
                <a:latin typeface="+mn-ea"/>
                <a:ea typeface="+mn-ea"/>
                <a:cs typeface="+mn-cs"/>
              </a:rPr>
              <a:t>时间安排</a:t>
            </a:r>
            <a:endParaRPr lang="zh-CN" altLang="en-US" sz="2800" dirty="0">
              <a:solidFill>
                <a:srgbClr val="C00000"/>
              </a:solidFill>
              <a:latin typeface="+mn-ea"/>
              <a:ea typeface="+mn-ea"/>
              <a:cs typeface="+mn-cs"/>
            </a:endParaRPr>
          </a:p>
        </p:txBody>
      </p:sp>
      <p:sp>
        <p:nvSpPr>
          <p:cNvPr id="6" name="内容占位符 2"/>
          <p:cNvSpPr>
            <a:spLocks noGrp="1"/>
          </p:cNvSpPr>
          <p:nvPr>
            <p:ph idx="1"/>
          </p:nvPr>
        </p:nvSpPr>
        <p:spPr>
          <a:xfrm>
            <a:off x="457200" y="1844824"/>
            <a:ext cx="8229600" cy="3312368"/>
          </a:xfrm>
        </p:spPr>
        <p:txBody>
          <a:bodyPr>
            <a:normAutofit/>
          </a:bodyPr>
          <a:lstStyle/>
          <a:p>
            <a:r>
              <a:rPr lang="en-US" altLang="zh-CN" sz="2400" dirty="0" smtClean="0"/>
              <a:t>2015.04        </a:t>
            </a:r>
            <a:r>
              <a:rPr lang="zh-CN" altLang="en-US" sz="2400" dirty="0" smtClean="0"/>
              <a:t>调研方案设计</a:t>
            </a:r>
            <a:endParaRPr lang="en-US" altLang="zh-CN" sz="2400" dirty="0" smtClean="0"/>
          </a:p>
          <a:p>
            <a:r>
              <a:rPr lang="en-US" altLang="zh-CN" sz="2400" dirty="0" smtClean="0"/>
              <a:t>2015.05-06  </a:t>
            </a:r>
            <a:r>
              <a:rPr lang="zh-CN" altLang="en-US" sz="2400" dirty="0" smtClean="0"/>
              <a:t>调研方案征求意见</a:t>
            </a:r>
            <a:endParaRPr lang="en-US" altLang="zh-CN" sz="2400" dirty="0" smtClean="0"/>
          </a:p>
          <a:p>
            <a:pPr marL="0" indent="0">
              <a:buNone/>
            </a:pPr>
            <a:r>
              <a:rPr lang="en-US" altLang="zh-CN" sz="2400" dirty="0" smtClean="0"/>
              <a:t>                           </a:t>
            </a:r>
            <a:r>
              <a:rPr lang="zh-CN" altLang="en-US" sz="2400" dirty="0" smtClean="0"/>
              <a:t>调研实施</a:t>
            </a:r>
            <a:endParaRPr lang="en-US" altLang="zh-CN" sz="2400" dirty="0" smtClean="0"/>
          </a:p>
          <a:p>
            <a:r>
              <a:rPr lang="en-US" altLang="zh-CN" sz="2400" dirty="0" smtClean="0"/>
              <a:t>2015.07-08   </a:t>
            </a:r>
            <a:r>
              <a:rPr lang="zh-CN" altLang="en-US" sz="2400" dirty="0" smtClean="0"/>
              <a:t>调研报告撰写</a:t>
            </a:r>
            <a:endParaRPr lang="zh-CN" altLang="en-US" sz="2400" dirty="0"/>
          </a:p>
        </p:txBody>
      </p:sp>
    </p:spTree>
    <p:extLst>
      <p:ext uri="{BB962C8B-B14F-4D97-AF65-F5344CB8AC3E}">
        <p14:creationId xmlns:p14="http://schemas.microsoft.com/office/powerpoint/2010/main" val="4650251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332656"/>
            <a:ext cx="9143999" cy="646331"/>
          </a:xfrm>
          <a:prstGeom prst="rect">
            <a:avLst/>
          </a:prstGeom>
        </p:spPr>
        <p:txBody>
          <a:bodyPr wrap="square">
            <a:spAutoFit/>
          </a:bodyPr>
          <a:lstStyle/>
          <a:p>
            <a:pPr algn="ctr"/>
            <a:r>
              <a:rPr lang="en-US" altLang="zh-CN" sz="3600" b="1" dirty="0" smtClean="0">
                <a:solidFill>
                  <a:srgbClr val="C00000"/>
                </a:solidFill>
                <a:latin typeface="+mn-ea"/>
                <a:cs typeface="+mj-cs"/>
              </a:rPr>
              <a:t>2015</a:t>
            </a:r>
            <a:r>
              <a:rPr lang="zh-CN" altLang="en-US" sz="3600" b="1" dirty="0">
                <a:solidFill>
                  <a:srgbClr val="C00000"/>
                </a:solidFill>
                <a:latin typeface="+mn-ea"/>
                <a:cs typeface="+mj-cs"/>
              </a:rPr>
              <a:t>年度基线调研计划安排</a:t>
            </a:r>
          </a:p>
        </p:txBody>
      </p:sp>
      <p:sp>
        <p:nvSpPr>
          <p:cNvPr id="5" name="标题 1"/>
          <p:cNvSpPr txBox="1">
            <a:spLocks/>
          </p:cNvSpPr>
          <p:nvPr/>
        </p:nvSpPr>
        <p:spPr bwMode="auto">
          <a:xfrm>
            <a:off x="457200" y="1052736"/>
            <a:ext cx="8229600" cy="796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algn="l" rtl="0" eaLnBrk="1" fontAlgn="base" hangingPunct="1">
              <a:spcBef>
                <a:spcPct val="0"/>
              </a:spcBef>
              <a:spcAft>
                <a:spcPct val="0"/>
              </a:spcAft>
              <a:defRPr sz="4000" b="1" kern="1200">
                <a:solidFill>
                  <a:schemeClr val="accent6"/>
                </a:solidFill>
                <a:latin typeface="+mj-ea"/>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just">
              <a:lnSpc>
                <a:spcPct val="120000"/>
              </a:lnSpc>
              <a:spcBef>
                <a:spcPct val="20000"/>
              </a:spcBef>
              <a:buClr>
                <a:srgbClr val="C00000"/>
              </a:buClr>
              <a:buSzPct val="75000"/>
            </a:pPr>
            <a:r>
              <a:rPr lang="zh-CN" altLang="en-US" sz="2800" dirty="0">
                <a:solidFill>
                  <a:srgbClr val="C00000"/>
                </a:solidFill>
                <a:latin typeface="+mn-ea"/>
                <a:ea typeface="+mn-ea"/>
                <a:cs typeface="+mn-cs"/>
              </a:rPr>
              <a:t>人员</a:t>
            </a:r>
            <a:r>
              <a:rPr lang="zh-CN" altLang="en-US" sz="2800" dirty="0" smtClean="0">
                <a:solidFill>
                  <a:srgbClr val="C00000"/>
                </a:solidFill>
                <a:latin typeface="+mn-ea"/>
                <a:ea typeface="+mn-ea"/>
                <a:cs typeface="+mn-cs"/>
              </a:rPr>
              <a:t>安排</a:t>
            </a:r>
            <a:endParaRPr lang="zh-CN" altLang="en-US" sz="2800" dirty="0">
              <a:solidFill>
                <a:srgbClr val="C00000"/>
              </a:solidFill>
              <a:latin typeface="+mn-ea"/>
              <a:ea typeface="+mn-ea"/>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1114618357"/>
              </p:ext>
            </p:extLst>
          </p:nvPr>
        </p:nvGraphicFramePr>
        <p:xfrm>
          <a:off x="611560" y="1849687"/>
          <a:ext cx="7056784" cy="3175000"/>
        </p:xfrm>
        <a:graphic>
          <a:graphicData uri="http://schemas.openxmlformats.org/drawingml/2006/table">
            <a:tbl>
              <a:tblPr firstRow="1" firstCol="1" bandRow="1">
                <a:tableStyleId>{5C22544A-7EE6-4342-B048-85BDC9FD1C3A}</a:tableStyleId>
              </a:tblPr>
              <a:tblGrid>
                <a:gridCol w="699135"/>
                <a:gridCol w="957049"/>
                <a:gridCol w="3024336"/>
                <a:gridCol w="2376264"/>
              </a:tblGrid>
              <a:tr h="210820">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序号</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地区</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学校名</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ts val="2500"/>
                        </a:lnSpc>
                        <a:spcAft>
                          <a:spcPts val="0"/>
                        </a:spcAft>
                      </a:pPr>
                      <a:r>
                        <a:rPr lang="zh-CN" altLang="en-US" sz="1600" b="1" kern="100" dirty="0" smtClean="0">
                          <a:solidFill>
                            <a:schemeClr val="lt1"/>
                          </a:solidFill>
                          <a:effectLst/>
                          <a:latin typeface="宋体" panose="02010600030101010101" pitchFamily="2" charset="-122"/>
                          <a:ea typeface="宋体" panose="02010600030101010101" pitchFamily="2" charset="-122"/>
                          <a:cs typeface="+mn-cs"/>
                        </a:rPr>
                        <a:t>调研人员</a:t>
                      </a:r>
                      <a:endParaRPr lang="zh-CN" sz="1600" b="1" kern="100" dirty="0">
                        <a:solidFill>
                          <a:schemeClr val="lt1"/>
                        </a:solidFill>
                        <a:effectLst/>
                        <a:latin typeface="宋体" panose="02010600030101010101" pitchFamily="2" charset="-122"/>
                        <a:ea typeface="宋体" panose="02010600030101010101" pitchFamily="2" charset="-122"/>
                        <a:cs typeface="+mn-cs"/>
                      </a:endParaRPr>
                    </a:p>
                  </a:txBody>
                  <a:tcPr marL="68580" marR="68580" marT="0" marB="0"/>
                </a:tc>
              </a:tr>
              <a:tr h="210820">
                <a:tc>
                  <a:txBody>
                    <a:bodyPr/>
                    <a:lstStyle/>
                    <a:p>
                      <a:pPr algn="ctr">
                        <a:lnSpc>
                          <a:spcPts val="2500"/>
                        </a:lnSpc>
                        <a:spcAft>
                          <a:spcPts val="0"/>
                        </a:spcAft>
                      </a:pPr>
                      <a:r>
                        <a:rPr lang="en-US" sz="1600" kern="100">
                          <a:effectLst/>
                          <a:latin typeface="宋体" panose="02010600030101010101" pitchFamily="2" charset="-122"/>
                          <a:ea typeface="宋体" panose="02010600030101010101" pitchFamily="2" charset="-122"/>
                        </a:rPr>
                        <a:t>1</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rowSpan="2">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江苏</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海门市东洲小学</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CN" altLang="en-US" sz="1600" kern="100" dirty="0" smtClean="0">
                          <a:solidFill>
                            <a:schemeClr val="dk1"/>
                          </a:solidFill>
                          <a:effectLst/>
                          <a:latin typeface="宋体" panose="02010600030101010101" pitchFamily="2" charset="-122"/>
                          <a:ea typeface="宋体" panose="02010600030101010101" pitchFamily="2" charset="-122"/>
                          <a:cs typeface="+mn-cs"/>
                        </a:rPr>
                        <a:t>钱冬明，王娟</a:t>
                      </a:r>
                      <a:endParaRPr lang="zh-CN" altLang="zh-CN" sz="1600" kern="100" dirty="0" smtClean="0">
                        <a:solidFill>
                          <a:schemeClr val="dk1"/>
                        </a:solidFill>
                        <a:effectLst/>
                        <a:latin typeface="宋体" panose="02010600030101010101" pitchFamily="2" charset="-122"/>
                        <a:ea typeface="宋体" panose="02010600030101010101" pitchFamily="2" charset="-122"/>
                        <a:cs typeface="+mn-cs"/>
                      </a:endParaRPr>
                    </a:p>
                  </a:txBody>
                  <a:tcPr marL="68580" marR="68580" marT="0" marB="0" anchor="ctr"/>
                </a:tc>
              </a:tr>
              <a:tr h="210820">
                <a:tc>
                  <a:txBody>
                    <a:bodyPr/>
                    <a:lstStyle/>
                    <a:p>
                      <a:pPr algn="ctr">
                        <a:lnSpc>
                          <a:spcPts val="2500"/>
                        </a:lnSpc>
                        <a:spcAft>
                          <a:spcPts val="0"/>
                        </a:spcAft>
                      </a:pPr>
                      <a:r>
                        <a:rPr lang="en-US" sz="1600" kern="100" dirty="0">
                          <a:effectLst/>
                          <a:latin typeface="宋体" panose="02010600030101010101" pitchFamily="2" charset="-122"/>
                          <a:ea typeface="宋体" panose="02010600030101010101" pitchFamily="2" charset="-122"/>
                        </a:rPr>
                        <a:t>2</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徐州市西苑二小</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ts val="2500"/>
                        </a:lnSpc>
                        <a:spcAft>
                          <a:spcPts val="0"/>
                        </a:spcAft>
                      </a:pPr>
                      <a:r>
                        <a:rPr lang="zh-CN" altLang="en-US" sz="1600" kern="100" dirty="0" smtClean="0">
                          <a:solidFill>
                            <a:schemeClr val="dk1"/>
                          </a:solidFill>
                          <a:effectLst/>
                          <a:latin typeface="宋体" panose="02010600030101010101" pitchFamily="2" charset="-122"/>
                          <a:ea typeface="宋体" panose="02010600030101010101" pitchFamily="2" charset="-122"/>
                          <a:cs typeface="+mn-cs"/>
                        </a:rPr>
                        <a:t>钱冬明，魏蔚</a:t>
                      </a:r>
                      <a:endParaRPr lang="zh-CN" sz="1600" kern="100" dirty="0">
                        <a:solidFill>
                          <a:schemeClr val="dk1"/>
                        </a:solidFill>
                        <a:effectLst/>
                        <a:latin typeface="宋体" panose="02010600030101010101" pitchFamily="2" charset="-122"/>
                        <a:ea typeface="宋体" panose="02010600030101010101" pitchFamily="2" charset="-122"/>
                        <a:cs typeface="+mn-cs"/>
                      </a:endParaRPr>
                    </a:p>
                  </a:txBody>
                  <a:tcPr marL="68580" marR="68580" marT="0" marB="0" anchor="ctr"/>
                </a:tc>
              </a:tr>
              <a:tr h="210820">
                <a:tc>
                  <a:txBody>
                    <a:bodyPr/>
                    <a:lstStyle/>
                    <a:p>
                      <a:pPr algn="ctr">
                        <a:lnSpc>
                          <a:spcPts val="2500"/>
                        </a:lnSpc>
                        <a:spcAft>
                          <a:spcPts val="0"/>
                        </a:spcAft>
                      </a:pPr>
                      <a:r>
                        <a:rPr lang="en-US" sz="1600" kern="100">
                          <a:effectLst/>
                          <a:latin typeface="宋体" panose="02010600030101010101" pitchFamily="2" charset="-122"/>
                          <a:ea typeface="宋体" panose="02010600030101010101" pitchFamily="2" charset="-122"/>
                        </a:rPr>
                        <a:t>3</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rowSpan="2">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湖北</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咸宁市咸安区浮山中小学</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rowSpan="2">
                  <a:txBody>
                    <a:bodyPr/>
                    <a:lstStyle/>
                    <a:p>
                      <a:pPr algn="ctr">
                        <a:lnSpc>
                          <a:spcPts val="2500"/>
                        </a:lnSpc>
                        <a:spcAft>
                          <a:spcPts val="0"/>
                        </a:spcAft>
                      </a:pPr>
                      <a:r>
                        <a:rPr lang="zh-CN" altLang="en-US" sz="1600" kern="100" dirty="0" smtClean="0">
                          <a:solidFill>
                            <a:schemeClr val="dk1"/>
                          </a:solidFill>
                          <a:effectLst/>
                          <a:latin typeface="宋体" panose="02010600030101010101" pitchFamily="2" charset="-122"/>
                          <a:ea typeface="宋体" panose="02010600030101010101" pitchFamily="2" charset="-122"/>
                          <a:cs typeface="+mn-cs"/>
                        </a:rPr>
                        <a:t>徐显龙，王雪花</a:t>
                      </a:r>
                      <a:endParaRPr lang="zh-CN" sz="1600" kern="100" dirty="0">
                        <a:solidFill>
                          <a:schemeClr val="dk1"/>
                        </a:solidFill>
                        <a:effectLst/>
                        <a:latin typeface="宋体" panose="02010600030101010101" pitchFamily="2" charset="-122"/>
                        <a:ea typeface="宋体" panose="02010600030101010101" pitchFamily="2" charset="-122"/>
                        <a:cs typeface="+mn-cs"/>
                      </a:endParaRPr>
                    </a:p>
                  </a:txBody>
                  <a:tcPr marL="68580" marR="68580" marT="0" marB="0" anchor="ctr"/>
                </a:tc>
              </a:tr>
              <a:tr h="282951">
                <a:tc>
                  <a:txBody>
                    <a:bodyPr/>
                    <a:lstStyle/>
                    <a:p>
                      <a:pPr algn="ctr">
                        <a:lnSpc>
                          <a:spcPts val="2500"/>
                        </a:lnSpc>
                        <a:spcAft>
                          <a:spcPts val="0"/>
                        </a:spcAft>
                      </a:pPr>
                      <a:r>
                        <a:rPr lang="en-US" sz="1600" kern="100" dirty="0">
                          <a:effectLst/>
                          <a:latin typeface="宋体" panose="02010600030101010101" pitchFamily="2" charset="-122"/>
                          <a:ea typeface="宋体" panose="02010600030101010101" pitchFamily="2" charset="-122"/>
                        </a:rPr>
                        <a:t>4</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咸宁市咸安区外国语小学</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vMerge="1">
                  <a:txBody>
                    <a:bodyPr/>
                    <a:lstStyle/>
                    <a:p>
                      <a:pPr algn="ctr">
                        <a:lnSpc>
                          <a:spcPts val="2500"/>
                        </a:lnSpc>
                        <a:spcAft>
                          <a:spcPts val="0"/>
                        </a:spcAft>
                      </a:pP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r>
              <a:tr h="210820">
                <a:tc>
                  <a:txBody>
                    <a:bodyPr/>
                    <a:lstStyle/>
                    <a:p>
                      <a:pPr algn="ctr">
                        <a:lnSpc>
                          <a:spcPts val="2500"/>
                        </a:lnSpc>
                        <a:spcAft>
                          <a:spcPts val="0"/>
                        </a:spcAft>
                      </a:pPr>
                      <a:r>
                        <a:rPr lang="en-US" sz="1600" kern="100">
                          <a:effectLst/>
                          <a:latin typeface="宋体" panose="02010600030101010101" pitchFamily="2" charset="-122"/>
                          <a:ea typeface="宋体" panose="02010600030101010101" pitchFamily="2" charset="-122"/>
                        </a:rPr>
                        <a:t>5</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rowSpan="2">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广州</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华师附小</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rowSpan="2">
                  <a:txBody>
                    <a:bodyPr/>
                    <a:lstStyle/>
                    <a:p>
                      <a:pPr algn="ctr">
                        <a:lnSpc>
                          <a:spcPts val="2500"/>
                        </a:lnSpc>
                        <a:spcAft>
                          <a:spcPts val="0"/>
                        </a:spcAft>
                      </a:pPr>
                      <a:r>
                        <a:rPr lang="en-US" altLang="zh-CN" sz="1050" kern="100" dirty="0" smtClean="0">
                          <a:effectLst/>
                          <a:latin typeface="宋体" panose="02010600030101010101" pitchFamily="2" charset="-122"/>
                          <a:ea typeface="宋体" panose="02010600030101010101" pitchFamily="2" charset="-122"/>
                          <a:cs typeface="Times New Roman" panose="02020603050405020304" pitchFamily="18" charset="0"/>
                        </a:rPr>
                        <a:t>——</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210820">
                <a:tc>
                  <a:txBody>
                    <a:bodyPr/>
                    <a:lstStyle/>
                    <a:p>
                      <a:pPr algn="ctr">
                        <a:lnSpc>
                          <a:spcPts val="2500"/>
                        </a:lnSpc>
                        <a:spcAft>
                          <a:spcPts val="0"/>
                        </a:spcAft>
                      </a:pPr>
                      <a:r>
                        <a:rPr lang="en-US" sz="1600" kern="100" dirty="0">
                          <a:effectLst/>
                          <a:latin typeface="宋体" panose="02010600030101010101" pitchFamily="2" charset="-122"/>
                          <a:ea typeface="宋体" panose="02010600030101010101" pitchFamily="2" charset="-122"/>
                        </a:rPr>
                        <a:t>6</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vMerge="1">
                  <a:txBody>
                    <a:bodyPr/>
                    <a:lstStyle/>
                    <a:p>
                      <a:endParaRPr lang="zh-CN" altLang="en-US"/>
                    </a:p>
                  </a:txBody>
                  <a:tcP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海珠区实验小学</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vMerge="1">
                  <a:txBody>
                    <a:bodyPr/>
                    <a:lstStyle/>
                    <a:p>
                      <a:pPr algn="ctr">
                        <a:lnSpc>
                          <a:spcPts val="2500"/>
                        </a:lnSpc>
                        <a:spcAft>
                          <a:spcPts val="0"/>
                        </a:spcAft>
                      </a:pP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r>
              <a:tr h="210820">
                <a:tc>
                  <a:txBody>
                    <a:bodyPr/>
                    <a:lstStyle/>
                    <a:p>
                      <a:pPr algn="ctr">
                        <a:lnSpc>
                          <a:spcPts val="2500"/>
                        </a:lnSpc>
                        <a:spcAft>
                          <a:spcPts val="0"/>
                        </a:spcAft>
                      </a:pPr>
                      <a:r>
                        <a:rPr lang="en-US" sz="1600" kern="100">
                          <a:effectLst/>
                          <a:latin typeface="宋体" panose="02010600030101010101" pitchFamily="2" charset="-122"/>
                          <a:ea typeface="宋体" panose="02010600030101010101" pitchFamily="2" charset="-122"/>
                        </a:rPr>
                        <a:t>7</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福州</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福州市福清小学</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CN" altLang="en-US" sz="1600" kern="100" dirty="0" smtClean="0">
                          <a:solidFill>
                            <a:schemeClr val="dk1"/>
                          </a:solidFill>
                          <a:effectLst/>
                          <a:latin typeface="宋体" panose="02010600030101010101" pitchFamily="2" charset="-122"/>
                          <a:ea typeface="宋体" panose="02010600030101010101" pitchFamily="2" charset="-122"/>
                          <a:cs typeface="+mn-cs"/>
                        </a:rPr>
                        <a:t>钱冬明，王娟</a:t>
                      </a:r>
                      <a:endParaRPr lang="zh-CN" altLang="zh-CN" sz="1600" kern="100" dirty="0" smtClean="0">
                        <a:solidFill>
                          <a:schemeClr val="dk1"/>
                        </a:solidFill>
                        <a:effectLst/>
                        <a:latin typeface="宋体" panose="02010600030101010101" pitchFamily="2" charset="-122"/>
                        <a:ea typeface="宋体" panose="02010600030101010101" pitchFamily="2" charset="-122"/>
                        <a:cs typeface="+mn-cs"/>
                      </a:endParaRPr>
                    </a:p>
                  </a:txBody>
                  <a:tcPr marL="68580" marR="68580" marT="0" marB="0" anchor="ctr"/>
                </a:tc>
              </a:tr>
              <a:tr h="210820">
                <a:tc>
                  <a:txBody>
                    <a:bodyPr/>
                    <a:lstStyle/>
                    <a:p>
                      <a:pPr algn="ctr">
                        <a:lnSpc>
                          <a:spcPts val="2500"/>
                        </a:lnSpc>
                        <a:spcAft>
                          <a:spcPts val="0"/>
                        </a:spcAft>
                      </a:pPr>
                      <a:r>
                        <a:rPr lang="en-US" sz="1600" kern="100">
                          <a:effectLst/>
                          <a:latin typeface="宋体" panose="02010600030101010101" pitchFamily="2" charset="-122"/>
                          <a:ea typeface="宋体" panose="02010600030101010101" pitchFamily="2" charset="-122"/>
                        </a:rPr>
                        <a:t>8</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浙江</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衢州市大成小学</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marL="0" algn="ctr" defTabSz="914400" rtl="0" eaLnBrk="1" latinLnBrk="0" hangingPunct="1">
                        <a:lnSpc>
                          <a:spcPts val="2500"/>
                        </a:lnSpc>
                        <a:spcAft>
                          <a:spcPts val="0"/>
                        </a:spcAft>
                      </a:pPr>
                      <a:r>
                        <a:rPr lang="zh-CN" altLang="en-US" sz="1600" kern="100" dirty="0" smtClean="0">
                          <a:solidFill>
                            <a:schemeClr val="dk1"/>
                          </a:solidFill>
                          <a:effectLst/>
                          <a:latin typeface="宋体" panose="02010600030101010101" pitchFamily="2" charset="-122"/>
                          <a:ea typeface="宋体" panose="02010600030101010101" pitchFamily="2" charset="-122"/>
                          <a:cs typeface="+mn-cs"/>
                        </a:rPr>
                        <a:t>管珏琪，朱思奇</a:t>
                      </a:r>
                      <a:endParaRPr lang="zh-CN" sz="1600" kern="100" dirty="0">
                        <a:solidFill>
                          <a:schemeClr val="dk1"/>
                        </a:solidFill>
                        <a:effectLst/>
                        <a:latin typeface="宋体" panose="02010600030101010101" pitchFamily="2" charset="-122"/>
                        <a:ea typeface="宋体" panose="02010600030101010101" pitchFamily="2" charset="-122"/>
                        <a:cs typeface="+mn-cs"/>
                      </a:endParaRPr>
                    </a:p>
                  </a:txBody>
                  <a:tcPr marL="68580" marR="68580" marT="0" marB="0" anchor="ctr"/>
                </a:tc>
              </a:tr>
              <a:tr h="210820">
                <a:tc>
                  <a:txBody>
                    <a:bodyPr/>
                    <a:lstStyle/>
                    <a:p>
                      <a:pPr algn="ctr">
                        <a:lnSpc>
                          <a:spcPts val="2500"/>
                        </a:lnSpc>
                        <a:spcAft>
                          <a:spcPts val="0"/>
                        </a:spcAft>
                      </a:pPr>
                      <a:r>
                        <a:rPr lang="en-US" sz="1600" kern="100">
                          <a:effectLst/>
                          <a:latin typeface="宋体" panose="02010600030101010101" pitchFamily="2" charset="-122"/>
                          <a:ea typeface="宋体" panose="02010600030101010101" pitchFamily="2" charset="-122"/>
                        </a:rPr>
                        <a:t>9</a:t>
                      </a:r>
                      <a:endParaRPr lang="zh-CN" sz="1050" kern="10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上海</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nchor="ctr"/>
                </a:tc>
                <a:tc>
                  <a:txBody>
                    <a:bodyPr/>
                    <a:lstStyle/>
                    <a:p>
                      <a:pPr algn="ctr">
                        <a:lnSpc>
                          <a:spcPts val="2500"/>
                        </a:lnSpc>
                        <a:spcAft>
                          <a:spcPts val="0"/>
                        </a:spcAft>
                      </a:pPr>
                      <a:r>
                        <a:rPr lang="zh-CN" sz="1600" kern="100" dirty="0">
                          <a:effectLst/>
                          <a:latin typeface="宋体" panose="02010600030101010101" pitchFamily="2" charset="-122"/>
                          <a:ea typeface="宋体" panose="02010600030101010101" pitchFamily="2" charset="-122"/>
                        </a:rPr>
                        <a:t>洛川中学</a:t>
                      </a:r>
                      <a:endParaRPr lang="zh-CN" sz="1050"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68580" marR="68580" marT="0" marB="0"/>
                </a:tc>
                <a:tc>
                  <a:txBody>
                    <a:bodyPr/>
                    <a:lstStyle/>
                    <a:p>
                      <a:pPr marL="0" marR="0" indent="0" algn="ctr" defTabSz="914400" rtl="0" eaLnBrk="1" fontAlgn="auto" latinLnBrk="0" hangingPunct="1">
                        <a:lnSpc>
                          <a:spcPts val="2500"/>
                        </a:lnSpc>
                        <a:spcBef>
                          <a:spcPts val="0"/>
                        </a:spcBef>
                        <a:spcAft>
                          <a:spcPts val="0"/>
                        </a:spcAft>
                        <a:buClrTx/>
                        <a:buSzTx/>
                        <a:buFontTx/>
                        <a:buNone/>
                        <a:tabLst/>
                        <a:defRPr/>
                      </a:pPr>
                      <a:r>
                        <a:rPr lang="zh-CN" altLang="en-US" sz="1600" kern="100" dirty="0" smtClean="0">
                          <a:solidFill>
                            <a:schemeClr val="dk1"/>
                          </a:solidFill>
                          <a:effectLst/>
                          <a:latin typeface="宋体" panose="02010600030101010101" pitchFamily="2" charset="-122"/>
                          <a:ea typeface="宋体" panose="02010600030101010101" pitchFamily="2" charset="-122"/>
                          <a:cs typeface="+mn-cs"/>
                        </a:rPr>
                        <a:t>管珏琪，朱思奇，王娟</a:t>
                      </a:r>
                      <a:endParaRPr lang="zh-CN" altLang="zh-CN" sz="1600" kern="100" dirty="0" smtClean="0">
                        <a:solidFill>
                          <a:schemeClr val="dk1"/>
                        </a:solidFill>
                        <a:effectLst/>
                        <a:latin typeface="宋体" panose="02010600030101010101" pitchFamily="2" charset="-122"/>
                        <a:ea typeface="宋体" panose="02010600030101010101" pitchFamily="2" charset="-122"/>
                        <a:cs typeface="+mn-cs"/>
                      </a:endParaRPr>
                    </a:p>
                  </a:txBody>
                  <a:tcPr marL="68580" marR="68580" marT="0" marB="0" anchor="ctr"/>
                </a:tc>
              </a:tr>
            </a:tbl>
          </a:graphicData>
        </a:graphic>
      </p:graphicFrame>
    </p:spTree>
    <p:extLst>
      <p:ext uri="{BB962C8B-B14F-4D97-AF65-F5344CB8AC3E}">
        <p14:creationId xmlns:p14="http://schemas.microsoft.com/office/powerpoint/2010/main" val="23058070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188640"/>
            <a:ext cx="9144000" cy="796951"/>
          </a:xfrm>
        </p:spPr>
        <p:txBody>
          <a:bodyPr>
            <a:normAutofit/>
          </a:bodyPr>
          <a:lstStyle/>
          <a:p>
            <a:pPr algn="ctr"/>
            <a:r>
              <a:rPr lang="en-US" altLang="zh-CN" sz="3600" dirty="0" smtClean="0">
                <a:solidFill>
                  <a:srgbClr val="C00000"/>
                </a:solidFill>
                <a:latin typeface="+mn-ea"/>
              </a:rPr>
              <a:t>2014</a:t>
            </a:r>
            <a:r>
              <a:rPr lang="zh-CN" altLang="en-US" sz="3600" dirty="0">
                <a:solidFill>
                  <a:srgbClr val="C00000"/>
                </a:solidFill>
                <a:latin typeface="+mn-ea"/>
              </a:rPr>
              <a:t>年度基线</a:t>
            </a:r>
            <a:r>
              <a:rPr lang="zh-CN" altLang="en-US" sz="3600" dirty="0" smtClean="0">
                <a:solidFill>
                  <a:srgbClr val="C00000"/>
                </a:solidFill>
                <a:latin typeface="+mn-ea"/>
              </a:rPr>
              <a:t>调研工具设计提纲</a:t>
            </a:r>
            <a:endParaRPr lang="zh-CN" altLang="en-US" sz="3600" dirty="0">
              <a:solidFill>
                <a:srgbClr val="C00000"/>
              </a:solidFill>
              <a:latin typeface="+mn-ea"/>
              <a:ea typeface="+mn-ea"/>
            </a:endParaRPr>
          </a:p>
        </p:txBody>
      </p:sp>
      <p:pic>
        <p:nvPicPr>
          <p:cNvPr id="5" name="图片 4"/>
          <p:cNvPicPr>
            <a:picLocks noChangeAspect="1"/>
          </p:cNvPicPr>
          <p:nvPr/>
        </p:nvPicPr>
        <p:blipFill>
          <a:blip r:embed="rId2"/>
          <a:stretch>
            <a:fillRect/>
          </a:stretch>
        </p:blipFill>
        <p:spPr>
          <a:xfrm>
            <a:off x="1403648" y="1016182"/>
            <a:ext cx="6110163" cy="5023912"/>
          </a:xfrm>
          <a:prstGeom prst="rect">
            <a:avLst/>
          </a:prstGeom>
        </p:spPr>
      </p:pic>
    </p:spTree>
    <p:extLst>
      <p:ext uri="{BB962C8B-B14F-4D97-AF65-F5344CB8AC3E}">
        <p14:creationId xmlns:p14="http://schemas.microsoft.com/office/powerpoint/2010/main" val="23217245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algn="ctr"/>
            <a:r>
              <a:rPr lang="en-US" altLang="zh-CN" sz="3600" dirty="0" smtClean="0">
                <a:solidFill>
                  <a:srgbClr val="C00000"/>
                </a:solidFill>
                <a:latin typeface="+mn-ea"/>
                <a:ea typeface="+mn-ea"/>
              </a:rPr>
              <a:t>2014</a:t>
            </a:r>
            <a:r>
              <a:rPr lang="zh-CN" altLang="en-US" sz="3600" dirty="0" smtClean="0">
                <a:solidFill>
                  <a:srgbClr val="C00000"/>
                </a:solidFill>
                <a:latin typeface="+mn-ea"/>
                <a:ea typeface="+mn-ea"/>
              </a:rPr>
              <a:t>年度</a:t>
            </a:r>
            <a:r>
              <a:rPr lang="zh-CN" altLang="en-US" sz="3600" dirty="0">
                <a:solidFill>
                  <a:srgbClr val="C00000"/>
                </a:solidFill>
                <a:latin typeface="+mn-ea"/>
                <a:ea typeface="+mn-ea"/>
              </a:rPr>
              <a:t>基线</a:t>
            </a:r>
            <a:r>
              <a:rPr lang="zh-CN" altLang="en-US" sz="3600" dirty="0" smtClean="0">
                <a:solidFill>
                  <a:srgbClr val="C00000"/>
                </a:solidFill>
                <a:latin typeface="+mn-ea"/>
                <a:ea typeface="+mn-ea"/>
              </a:rPr>
              <a:t>调研内容</a:t>
            </a:r>
            <a:endParaRPr lang="zh-CN" altLang="en-US" sz="3600" dirty="0">
              <a:solidFill>
                <a:srgbClr val="C00000"/>
              </a:solidFill>
              <a:latin typeface="+mn-ea"/>
              <a:ea typeface="+mn-ea"/>
            </a:endParaRPr>
          </a:p>
        </p:txBody>
      </p:sp>
      <p:graphicFrame>
        <p:nvGraphicFramePr>
          <p:cNvPr id="5" name="图示 4"/>
          <p:cNvGraphicFramePr/>
          <p:nvPr>
            <p:extLst>
              <p:ext uri="{D42A27DB-BD31-4B8C-83A1-F6EECF244321}">
                <p14:modId xmlns:p14="http://schemas.microsoft.com/office/powerpoint/2010/main" val="691950198"/>
              </p:ext>
            </p:extLst>
          </p:nvPr>
        </p:nvGraphicFramePr>
        <p:xfrm>
          <a:off x="611560" y="1268760"/>
          <a:ext cx="80855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3784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188640"/>
            <a:ext cx="9144000" cy="796951"/>
          </a:xfrm>
        </p:spPr>
        <p:txBody>
          <a:bodyPr>
            <a:normAutofit/>
          </a:bodyPr>
          <a:lstStyle/>
          <a:p>
            <a:pPr algn="ctr"/>
            <a:r>
              <a:rPr lang="en-US" altLang="zh-CN" sz="3600" dirty="0" smtClean="0">
                <a:solidFill>
                  <a:srgbClr val="C00000"/>
                </a:solidFill>
                <a:latin typeface="+mn-ea"/>
              </a:rPr>
              <a:t>2014</a:t>
            </a:r>
            <a:r>
              <a:rPr lang="zh-CN" altLang="en-US" sz="3600" dirty="0">
                <a:solidFill>
                  <a:srgbClr val="C00000"/>
                </a:solidFill>
                <a:latin typeface="+mn-ea"/>
              </a:rPr>
              <a:t>年度基线</a:t>
            </a:r>
            <a:r>
              <a:rPr lang="zh-CN" altLang="en-US" sz="3600" dirty="0" smtClean="0">
                <a:solidFill>
                  <a:srgbClr val="C00000"/>
                </a:solidFill>
                <a:latin typeface="+mn-ea"/>
              </a:rPr>
              <a:t>调研</a:t>
            </a:r>
            <a:r>
              <a:rPr lang="zh-CN" altLang="en-US" sz="3600" dirty="0">
                <a:solidFill>
                  <a:srgbClr val="C00000"/>
                </a:solidFill>
                <a:latin typeface="+mn-ea"/>
              </a:rPr>
              <a:t>工具</a:t>
            </a:r>
            <a:r>
              <a:rPr lang="zh-CN" altLang="en-US" sz="3600" dirty="0" smtClean="0">
                <a:solidFill>
                  <a:srgbClr val="C00000"/>
                </a:solidFill>
                <a:latin typeface="+mn-ea"/>
              </a:rPr>
              <a:t>设计</a:t>
            </a:r>
            <a:endParaRPr lang="zh-CN" altLang="en-US" sz="3600" dirty="0">
              <a:solidFill>
                <a:srgbClr val="C00000"/>
              </a:solidFill>
              <a:latin typeface="+mn-ea"/>
              <a:ea typeface="+mn-ea"/>
            </a:endParaRPr>
          </a:p>
        </p:txBody>
      </p:sp>
      <p:pic>
        <p:nvPicPr>
          <p:cNvPr id="6" name="图片 5"/>
          <p:cNvPicPr/>
          <p:nvPr/>
        </p:nvPicPr>
        <p:blipFill>
          <a:blip r:embed="rId2">
            <a:extLst>
              <a:ext uri="{28A0092B-C50C-407E-A947-70E740481C1C}">
                <a14:useLocalDpi xmlns:a14="http://schemas.microsoft.com/office/drawing/2010/main" val="0"/>
              </a:ext>
            </a:extLst>
          </a:blip>
          <a:srcRect/>
          <a:stretch>
            <a:fillRect/>
          </a:stretch>
        </p:blipFill>
        <p:spPr bwMode="auto">
          <a:xfrm>
            <a:off x="863588" y="1628800"/>
            <a:ext cx="7416824" cy="3960440"/>
          </a:xfrm>
          <a:prstGeom prst="rect">
            <a:avLst/>
          </a:prstGeom>
          <a:noFill/>
          <a:ln>
            <a:noFill/>
          </a:ln>
        </p:spPr>
      </p:pic>
    </p:spTree>
    <p:extLst>
      <p:ext uri="{BB962C8B-B14F-4D97-AF65-F5344CB8AC3E}">
        <p14:creationId xmlns:p14="http://schemas.microsoft.com/office/powerpoint/2010/main" val="4242500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323528" y="1268760"/>
            <a:ext cx="4692521" cy="1944216"/>
          </a:xfrm>
          <a:prstGeom prst="rect">
            <a:avLst/>
          </a:prstGeom>
        </p:spPr>
      </p:pic>
      <p:sp>
        <p:nvSpPr>
          <p:cNvPr id="5" name="标题 1"/>
          <p:cNvSpPr>
            <a:spLocks noGrp="1"/>
          </p:cNvSpPr>
          <p:nvPr>
            <p:ph type="title"/>
          </p:nvPr>
        </p:nvSpPr>
        <p:spPr>
          <a:xfrm>
            <a:off x="0" y="188640"/>
            <a:ext cx="9144000" cy="796951"/>
          </a:xfrm>
        </p:spPr>
        <p:txBody>
          <a:bodyPr>
            <a:normAutofit/>
          </a:bodyPr>
          <a:lstStyle/>
          <a:p>
            <a:pPr algn="ctr"/>
            <a:r>
              <a:rPr lang="en-US" altLang="zh-CN" sz="3600" dirty="0" smtClean="0">
                <a:solidFill>
                  <a:srgbClr val="C00000"/>
                </a:solidFill>
                <a:latin typeface="+mn-ea"/>
              </a:rPr>
              <a:t>2014</a:t>
            </a:r>
            <a:r>
              <a:rPr lang="zh-CN" altLang="en-US" sz="3600" dirty="0">
                <a:solidFill>
                  <a:srgbClr val="C00000"/>
                </a:solidFill>
                <a:latin typeface="+mn-ea"/>
              </a:rPr>
              <a:t>年度基线</a:t>
            </a:r>
            <a:r>
              <a:rPr lang="zh-CN" altLang="en-US" sz="3600" dirty="0" smtClean="0">
                <a:solidFill>
                  <a:srgbClr val="C00000"/>
                </a:solidFill>
                <a:latin typeface="+mn-ea"/>
              </a:rPr>
              <a:t>调研工具</a:t>
            </a:r>
            <a:endParaRPr lang="zh-CN" altLang="en-US" sz="3600" dirty="0">
              <a:solidFill>
                <a:srgbClr val="C00000"/>
              </a:solidFill>
              <a:latin typeface="+mn-ea"/>
              <a:ea typeface="+mn-ea"/>
            </a:endParaRPr>
          </a:p>
        </p:txBody>
      </p:sp>
      <p:pic>
        <p:nvPicPr>
          <p:cNvPr id="6" name="图片 5"/>
          <p:cNvPicPr>
            <a:picLocks noChangeAspect="1"/>
          </p:cNvPicPr>
          <p:nvPr/>
        </p:nvPicPr>
        <p:blipFill>
          <a:blip r:embed="rId3"/>
          <a:stretch>
            <a:fillRect/>
          </a:stretch>
        </p:blipFill>
        <p:spPr>
          <a:xfrm>
            <a:off x="5436096" y="1412776"/>
            <a:ext cx="2979657" cy="46805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3399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683568" y="1124744"/>
            <a:ext cx="7826779" cy="3960440"/>
          </a:xfrm>
          <a:prstGeom prst="rect">
            <a:avLst/>
          </a:prstGeom>
        </p:spPr>
        <p:txBody>
          <a:bodyPr>
            <a:normAutofit/>
          </a:bodyPr>
          <a:lstStyle>
            <a:lvl1pPr marL="342900" indent="-342900" algn="l" rtl="0" eaLnBrk="1" fontAlgn="base" hangingPunct="1">
              <a:spcBef>
                <a:spcPct val="20000"/>
              </a:spcBef>
              <a:spcAft>
                <a:spcPct val="0"/>
              </a:spcAft>
              <a:buClr>
                <a:srgbClr val="C00000"/>
              </a:buClr>
              <a:buSzPct val="75000"/>
              <a:buFont typeface="Wingdings"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SzPct val="80000"/>
              <a:buFont typeface="Wingdings" pitchFamily="2" charset="2"/>
              <a:buChar char="l"/>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150000"/>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200" dirty="0"/>
              <a:t>基线</a:t>
            </a:r>
            <a:r>
              <a:rPr lang="zh-CN" altLang="en-US" sz="2200" dirty="0" smtClean="0"/>
              <a:t>调研</a:t>
            </a:r>
            <a:r>
              <a:rPr lang="en-US" altLang="zh-CN" sz="2200" dirty="0" smtClean="0"/>
              <a:t>19</a:t>
            </a:r>
            <a:r>
              <a:rPr lang="zh-CN" altLang="en-US" sz="2200" dirty="0"/>
              <a:t>所项目学校（包含</a:t>
            </a:r>
            <a:r>
              <a:rPr lang="en-US" altLang="zh-CN" sz="2200" dirty="0"/>
              <a:t>16</a:t>
            </a:r>
            <a:r>
              <a:rPr lang="zh-CN" altLang="en-US" sz="2200" dirty="0"/>
              <a:t>所实验学校和实验区的</a:t>
            </a:r>
            <a:r>
              <a:rPr lang="en-US" altLang="zh-CN" sz="2200" dirty="0"/>
              <a:t>3</a:t>
            </a:r>
            <a:r>
              <a:rPr lang="zh-CN" altLang="en-US" sz="2200" dirty="0"/>
              <a:t>所</a:t>
            </a:r>
            <a:r>
              <a:rPr lang="zh-CN" altLang="en-US" sz="2200" dirty="0" smtClean="0"/>
              <a:t>学校）；</a:t>
            </a:r>
            <a:endParaRPr lang="en-US" altLang="zh-CN" sz="2200" dirty="0" smtClean="0"/>
          </a:p>
          <a:p>
            <a:r>
              <a:rPr lang="zh-CN" altLang="en-US" sz="2200" dirty="0" smtClean="0"/>
              <a:t>调研</a:t>
            </a:r>
            <a:r>
              <a:rPr lang="zh-CN" altLang="en-US" sz="2200" dirty="0"/>
              <a:t>于</a:t>
            </a:r>
            <a:r>
              <a:rPr lang="en-US" altLang="zh-CN" sz="2200" dirty="0"/>
              <a:t>2014</a:t>
            </a:r>
            <a:r>
              <a:rPr lang="zh-CN" altLang="en-US" sz="2200" dirty="0"/>
              <a:t>年</a:t>
            </a:r>
            <a:r>
              <a:rPr lang="en-US" altLang="zh-CN" sz="2200" dirty="0"/>
              <a:t>5</a:t>
            </a:r>
            <a:r>
              <a:rPr lang="zh-CN" altLang="en-US" sz="2200" dirty="0"/>
              <a:t>月</a:t>
            </a:r>
            <a:r>
              <a:rPr lang="en-US" altLang="zh-CN" sz="2200" dirty="0"/>
              <a:t>-6</a:t>
            </a:r>
            <a:r>
              <a:rPr lang="zh-CN" altLang="en-US" sz="2200" dirty="0"/>
              <a:t>月通过问卷调查、访谈、座谈、课堂观察等方式获取建设现状数据</a:t>
            </a:r>
            <a:r>
              <a:rPr lang="en-US" altLang="zh-CN" sz="2200" dirty="0"/>
              <a:t>/</a:t>
            </a:r>
            <a:r>
              <a:rPr lang="zh-CN" altLang="en-US" sz="2200" dirty="0"/>
              <a:t>内容，采用</a:t>
            </a:r>
            <a:r>
              <a:rPr lang="en-US" altLang="zh-CN" sz="2200" dirty="0"/>
              <a:t>SPSS</a:t>
            </a:r>
            <a:r>
              <a:rPr lang="zh-CN" altLang="en-US" sz="2200" dirty="0"/>
              <a:t>数据统计分析和视频分析方法处理获取的数据</a:t>
            </a:r>
            <a:r>
              <a:rPr lang="en-US" altLang="zh-CN" sz="2200" dirty="0"/>
              <a:t>/</a:t>
            </a:r>
            <a:r>
              <a:rPr lang="zh-CN" altLang="en-US" sz="2200" dirty="0" smtClean="0"/>
              <a:t>内容；</a:t>
            </a:r>
            <a:endParaRPr lang="en-US" altLang="zh-CN" sz="2200" dirty="0" smtClean="0"/>
          </a:p>
          <a:p>
            <a:r>
              <a:rPr lang="zh-CN" altLang="en-US" sz="2200" dirty="0" smtClean="0"/>
              <a:t>最终</a:t>
            </a:r>
            <a:r>
              <a:rPr lang="zh-CN" altLang="en-US" sz="2200" dirty="0"/>
              <a:t>梳理</a:t>
            </a:r>
            <a:r>
              <a:rPr lang="zh-CN" altLang="en-US" sz="2200" dirty="0" smtClean="0"/>
              <a:t>形成调研</a:t>
            </a:r>
            <a:r>
              <a:rPr lang="zh-CN" altLang="en-US" sz="2200" dirty="0"/>
              <a:t>报告，报告呈现了</a:t>
            </a:r>
            <a:r>
              <a:rPr lang="en-US" altLang="zh-CN" sz="2200" dirty="0"/>
              <a:t>19</a:t>
            </a:r>
            <a:r>
              <a:rPr lang="zh-CN" altLang="en-US" sz="2200" dirty="0"/>
              <a:t>所项目学校</a:t>
            </a:r>
            <a:r>
              <a:rPr lang="zh-CN" altLang="en-US" sz="2200" dirty="0" smtClean="0"/>
              <a:t>在</a:t>
            </a:r>
            <a:endParaRPr lang="en-US" altLang="zh-CN" sz="2200" dirty="0" smtClean="0"/>
          </a:p>
          <a:p>
            <a:pPr marL="0" indent="0">
              <a:buNone/>
            </a:pPr>
            <a:r>
              <a:rPr lang="en-US" altLang="zh-CN" sz="2200" b="1" dirty="0">
                <a:solidFill>
                  <a:schemeClr val="accent6"/>
                </a:solidFill>
                <a:effectLst>
                  <a:outerShdw blurRad="38100" dist="38100" dir="2700000" algn="tl">
                    <a:srgbClr val="000000">
                      <a:alpha val="43137"/>
                    </a:srgbClr>
                  </a:outerShdw>
                </a:effectLst>
              </a:rPr>
              <a:t> </a:t>
            </a:r>
            <a:r>
              <a:rPr lang="en-US" altLang="zh-CN" sz="2200" b="1" dirty="0" smtClean="0">
                <a:solidFill>
                  <a:schemeClr val="accent6"/>
                </a:solidFill>
                <a:effectLst>
                  <a:outerShdw blurRad="38100" dist="38100" dir="2700000" algn="tl">
                    <a:srgbClr val="000000">
                      <a:alpha val="43137"/>
                    </a:srgbClr>
                  </a:outerShdw>
                </a:effectLst>
              </a:rPr>
              <a:t>    </a:t>
            </a:r>
            <a:r>
              <a:rPr lang="zh-CN" altLang="en-US" sz="2200" b="1" dirty="0" smtClean="0">
                <a:solidFill>
                  <a:schemeClr val="accent6"/>
                </a:solidFill>
                <a:effectLst>
                  <a:outerShdw blurRad="38100" dist="38100" dir="2700000" algn="tl">
                    <a:srgbClr val="000000">
                      <a:alpha val="43137"/>
                    </a:srgbClr>
                  </a:outerShdw>
                </a:effectLst>
              </a:rPr>
              <a:t>学习</a:t>
            </a:r>
            <a:r>
              <a:rPr lang="zh-CN" altLang="en-US" sz="2200" b="1" dirty="0">
                <a:solidFill>
                  <a:schemeClr val="accent6"/>
                </a:solidFill>
                <a:effectLst>
                  <a:outerShdw blurRad="38100" dist="38100" dir="2700000" algn="tl">
                    <a:srgbClr val="000000">
                      <a:alpha val="43137"/>
                    </a:srgbClr>
                  </a:outerShdw>
                </a:effectLst>
              </a:rPr>
              <a:t>环境、教师发展、学生发展</a:t>
            </a:r>
            <a:r>
              <a:rPr lang="zh-CN" altLang="en-US" sz="2200" b="1" dirty="0" smtClean="0">
                <a:solidFill>
                  <a:schemeClr val="accent6"/>
                </a:solidFill>
                <a:effectLst>
                  <a:outerShdw blurRad="38100" dist="38100" dir="2700000" algn="tl">
                    <a:srgbClr val="000000">
                      <a:alpha val="43137"/>
                    </a:srgbClr>
                  </a:outerShdw>
                </a:effectLst>
              </a:rPr>
              <a:t>、</a:t>
            </a:r>
            <a:endParaRPr lang="en-US" altLang="zh-CN" sz="2200" b="1" dirty="0" smtClean="0">
              <a:solidFill>
                <a:schemeClr val="accent6"/>
              </a:solidFill>
              <a:effectLst>
                <a:outerShdw blurRad="38100" dist="38100" dir="2700000" algn="tl">
                  <a:srgbClr val="000000">
                    <a:alpha val="43137"/>
                  </a:srgbClr>
                </a:outerShdw>
              </a:effectLst>
            </a:endParaRPr>
          </a:p>
          <a:p>
            <a:pPr marL="0" indent="0">
              <a:buNone/>
            </a:pPr>
            <a:r>
              <a:rPr lang="en-US" altLang="zh-CN" sz="2200" b="1" dirty="0">
                <a:solidFill>
                  <a:schemeClr val="accent6"/>
                </a:solidFill>
                <a:effectLst>
                  <a:outerShdw blurRad="38100" dist="38100" dir="2700000" algn="tl">
                    <a:srgbClr val="000000">
                      <a:alpha val="43137"/>
                    </a:srgbClr>
                  </a:outerShdw>
                </a:effectLst>
              </a:rPr>
              <a:t> </a:t>
            </a:r>
            <a:r>
              <a:rPr lang="en-US" altLang="zh-CN" sz="2200" b="1" dirty="0" smtClean="0">
                <a:solidFill>
                  <a:schemeClr val="accent6"/>
                </a:solidFill>
                <a:effectLst>
                  <a:outerShdw blurRad="38100" dist="38100" dir="2700000" algn="tl">
                    <a:srgbClr val="000000">
                      <a:alpha val="43137"/>
                    </a:srgbClr>
                  </a:outerShdw>
                </a:effectLst>
              </a:rPr>
              <a:t>    </a:t>
            </a:r>
            <a:r>
              <a:rPr lang="zh-CN" altLang="en-US" sz="2200" b="1" dirty="0" smtClean="0">
                <a:solidFill>
                  <a:schemeClr val="accent6"/>
                </a:solidFill>
                <a:effectLst>
                  <a:outerShdw blurRad="38100" dist="38100" dir="2700000" algn="tl">
                    <a:srgbClr val="000000">
                      <a:alpha val="43137"/>
                    </a:srgbClr>
                  </a:outerShdw>
                </a:effectLst>
              </a:rPr>
              <a:t>信息技术</a:t>
            </a:r>
            <a:r>
              <a:rPr lang="zh-CN" altLang="en-US" sz="2200" b="1" dirty="0">
                <a:solidFill>
                  <a:schemeClr val="accent6"/>
                </a:solidFill>
                <a:effectLst>
                  <a:outerShdw blurRad="38100" dist="38100" dir="2700000" algn="tl">
                    <a:srgbClr val="000000">
                      <a:alpha val="43137"/>
                    </a:srgbClr>
                  </a:outerShdw>
                </a:effectLst>
              </a:rPr>
              <a:t>创新应用、实施</a:t>
            </a:r>
            <a:r>
              <a:rPr lang="zh-CN" altLang="en-US" sz="2200" b="1" dirty="0" smtClean="0">
                <a:solidFill>
                  <a:schemeClr val="accent6"/>
                </a:solidFill>
                <a:effectLst>
                  <a:outerShdw blurRad="38100" dist="38100" dir="2700000" algn="tl">
                    <a:srgbClr val="000000">
                      <a:alpha val="43137"/>
                    </a:srgbClr>
                  </a:outerShdw>
                </a:effectLst>
              </a:rPr>
              <a:t>保障</a:t>
            </a:r>
            <a:endParaRPr lang="en-US" altLang="zh-CN" sz="2200" b="1" dirty="0" smtClean="0">
              <a:solidFill>
                <a:schemeClr val="accent6"/>
              </a:solidFill>
              <a:effectLst>
                <a:outerShdw blurRad="38100" dist="38100" dir="2700000" algn="tl">
                  <a:srgbClr val="000000">
                    <a:alpha val="43137"/>
                  </a:srgbClr>
                </a:outerShdw>
              </a:effectLst>
            </a:endParaRPr>
          </a:p>
          <a:p>
            <a:pPr marL="0" indent="0">
              <a:buNone/>
            </a:pPr>
            <a:r>
              <a:rPr lang="en-US" altLang="zh-CN" sz="2200" b="1" dirty="0">
                <a:solidFill>
                  <a:schemeClr val="accent6"/>
                </a:solidFill>
                <a:effectLst>
                  <a:outerShdw blurRad="38100" dist="38100" dir="2700000" algn="tl">
                    <a:srgbClr val="000000">
                      <a:alpha val="43137"/>
                    </a:srgbClr>
                  </a:outerShdw>
                </a:effectLst>
              </a:rPr>
              <a:t> </a:t>
            </a:r>
            <a:r>
              <a:rPr lang="en-US" altLang="zh-CN" sz="2200" b="1" dirty="0" smtClean="0">
                <a:solidFill>
                  <a:schemeClr val="accent6"/>
                </a:solidFill>
                <a:effectLst>
                  <a:outerShdw blurRad="38100" dist="38100" dir="2700000" algn="tl">
                    <a:srgbClr val="000000">
                      <a:alpha val="43137"/>
                    </a:srgbClr>
                  </a:outerShdw>
                </a:effectLst>
              </a:rPr>
              <a:t>    </a:t>
            </a:r>
            <a:r>
              <a:rPr lang="zh-CN" altLang="en-US" sz="2200" dirty="0" smtClean="0"/>
              <a:t>五</a:t>
            </a:r>
            <a:r>
              <a:rPr lang="zh-CN" altLang="en-US" sz="2200" dirty="0"/>
              <a:t>个方面的建设现状，并结合现状提出了项目实施建议。 </a:t>
            </a:r>
            <a:endParaRPr lang="zh-CN" altLang="zh-CN" sz="2200" dirty="0"/>
          </a:p>
        </p:txBody>
      </p:sp>
      <p:sp>
        <p:nvSpPr>
          <p:cNvPr id="6"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a:t>
            </a:r>
            <a:r>
              <a:rPr lang="zh-CN" altLang="en-US" sz="3600" b="1" dirty="0">
                <a:solidFill>
                  <a:srgbClr val="C00000"/>
                </a:solidFill>
                <a:latin typeface="+mn-ea"/>
                <a:ea typeface="+mn-ea"/>
              </a:rPr>
              <a:t>实施</a:t>
            </a:r>
          </a:p>
        </p:txBody>
      </p:sp>
      <p:pic>
        <p:nvPicPr>
          <p:cNvPr id="7" name="图片 6" descr="C:\Users\Dell\Desktop\工作人员、访谈、设备照片\访谈\20140609_11263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9195" y="5052060"/>
            <a:ext cx="2253005" cy="1689308"/>
          </a:xfrm>
          <a:prstGeom prst="rect">
            <a:avLst/>
          </a:prstGeom>
          <a:ln>
            <a:noFill/>
          </a:ln>
          <a:effectLst>
            <a:outerShdw blurRad="190500" algn="tl" rotWithShape="0">
              <a:srgbClr val="000000">
                <a:alpha val="70000"/>
              </a:srgbClr>
            </a:outerShdw>
          </a:effectLst>
        </p:spPr>
      </p:pic>
      <p:pic>
        <p:nvPicPr>
          <p:cNvPr id="8" name="图片 7" descr="C:\Users\Dell\Desktop\工作人员、访谈、设备照片\访谈\DSC0001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2418" y="5052060"/>
            <a:ext cx="2534562" cy="16893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02523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0" y="188640"/>
            <a:ext cx="9144000" cy="796951"/>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r>
              <a:rPr lang="en-US" altLang="zh-CN" sz="3600" b="1" dirty="0" smtClean="0">
                <a:solidFill>
                  <a:srgbClr val="C00000"/>
                </a:solidFill>
                <a:latin typeface="+mn-ea"/>
                <a:ea typeface="+mn-ea"/>
              </a:rPr>
              <a:t>2014</a:t>
            </a:r>
            <a:r>
              <a:rPr lang="zh-CN" altLang="en-US" sz="3600" b="1" dirty="0">
                <a:solidFill>
                  <a:srgbClr val="C00000"/>
                </a:solidFill>
                <a:latin typeface="+mn-ea"/>
                <a:ea typeface="+mn-ea"/>
              </a:rPr>
              <a:t>年度基线</a:t>
            </a:r>
            <a:r>
              <a:rPr lang="zh-CN" altLang="en-US" sz="3600" b="1" dirty="0" smtClean="0">
                <a:solidFill>
                  <a:srgbClr val="C00000"/>
                </a:solidFill>
                <a:latin typeface="+mn-ea"/>
                <a:ea typeface="+mn-ea"/>
              </a:rPr>
              <a:t>调研数据回收</a:t>
            </a:r>
            <a:endParaRPr lang="zh-CN" altLang="en-US" sz="3600" b="1" dirty="0">
              <a:solidFill>
                <a:srgbClr val="C00000"/>
              </a:solidFill>
              <a:latin typeface="+mn-ea"/>
              <a:ea typeface="+mn-ea"/>
            </a:endParaRPr>
          </a:p>
        </p:txBody>
      </p:sp>
      <p:sp>
        <p:nvSpPr>
          <p:cNvPr id="7" name="内容占位符 2"/>
          <p:cNvSpPr txBox="1">
            <a:spLocks/>
          </p:cNvSpPr>
          <p:nvPr/>
        </p:nvSpPr>
        <p:spPr>
          <a:xfrm>
            <a:off x="683568" y="1268760"/>
            <a:ext cx="7826779" cy="3960440"/>
          </a:xfrm>
          <a:prstGeom prst="rect">
            <a:avLst/>
          </a:prstGeom>
        </p:spPr>
        <p:txBody>
          <a:bodyPr>
            <a:normAutofit/>
          </a:bodyPr>
          <a:lstStyle>
            <a:lvl1pPr marL="342900" indent="-342900" algn="l" rtl="0" eaLnBrk="1" fontAlgn="base" hangingPunct="1">
              <a:spcBef>
                <a:spcPct val="20000"/>
              </a:spcBef>
              <a:spcAft>
                <a:spcPct val="0"/>
              </a:spcAft>
              <a:buClr>
                <a:srgbClr val="C00000"/>
              </a:buClr>
              <a:buSzPct val="75000"/>
              <a:buFont typeface="Wingdings" pitchFamily="2" charset="2"/>
              <a:buChar char="n"/>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92D050"/>
              </a:buClr>
              <a:buSzPct val="80000"/>
              <a:buFont typeface="Wingdings" pitchFamily="2" charset="2"/>
              <a:buChar char="l"/>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150000"/>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200" dirty="0" smtClean="0"/>
              <a:t>校长问卷：</a:t>
            </a:r>
            <a:r>
              <a:rPr lang="en-US" altLang="zh-CN" sz="2200" dirty="0" smtClean="0"/>
              <a:t>			19</a:t>
            </a:r>
            <a:r>
              <a:rPr lang="zh-CN" altLang="en-US" sz="2200" dirty="0" smtClean="0"/>
              <a:t>份</a:t>
            </a:r>
            <a:endParaRPr lang="en-US" altLang="zh-CN" sz="2200" dirty="0" smtClean="0"/>
          </a:p>
          <a:p>
            <a:r>
              <a:rPr lang="zh-CN" altLang="en-US" sz="2200" dirty="0" smtClean="0"/>
              <a:t>信息技术主管问卷：</a:t>
            </a:r>
            <a:r>
              <a:rPr lang="en-US" altLang="zh-CN" sz="2200" dirty="0" smtClean="0"/>
              <a:t>	37</a:t>
            </a:r>
            <a:r>
              <a:rPr lang="zh-CN" altLang="en-US" sz="2200" dirty="0" smtClean="0"/>
              <a:t>份</a:t>
            </a:r>
            <a:endParaRPr lang="en-US" altLang="zh-CN" sz="2200" dirty="0" smtClean="0"/>
          </a:p>
          <a:p>
            <a:r>
              <a:rPr lang="zh-CN" altLang="en-US" sz="2200" dirty="0" smtClean="0"/>
              <a:t>教师问卷：</a:t>
            </a:r>
            <a:r>
              <a:rPr lang="en-US" altLang="zh-CN" sz="2200" dirty="0" smtClean="0"/>
              <a:t>			193</a:t>
            </a:r>
            <a:r>
              <a:rPr lang="zh-CN" altLang="en-US" sz="2200" dirty="0" smtClean="0"/>
              <a:t>份</a:t>
            </a:r>
            <a:endParaRPr lang="en-US" altLang="zh-CN" sz="2200" dirty="0" smtClean="0"/>
          </a:p>
          <a:p>
            <a:r>
              <a:rPr lang="zh-CN" altLang="en-US" sz="2200" dirty="0" smtClean="0"/>
              <a:t>学生问卷：</a:t>
            </a:r>
            <a:r>
              <a:rPr lang="en-US" altLang="zh-CN" sz="2200" dirty="0" smtClean="0"/>
              <a:t>			2520</a:t>
            </a:r>
            <a:r>
              <a:rPr lang="zh-CN" altLang="en-US" sz="2200" dirty="0" smtClean="0"/>
              <a:t>份</a:t>
            </a:r>
            <a:endParaRPr lang="en-US" altLang="zh-CN" sz="2200" dirty="0" smtClean="0"/>
          </a:p>
          <a:p>
            <a:r>
              <a:rPr lang="zh-CN" altLang="en-US" sz="2200" dirty="0" smtClean="0"/>
              <a:t>课堂教学实录：</a:t>
            </a:r>
            <a:r>
              <a:rPr lang="en-US" altLang="zh-CN" sz="2200" dirty="0" smtClean="0"/>
              <a:t>		35</a:t>
            </a:r>
            <a:r>
              <a:rPr lang="zh-CN" altLang="en-US" sz="2200" dirty="0" smtClean="0"/>
              <a:t>个课堂教学视频</a:t>
            </a:r>
            <a:endParaRPr lang="zh-CN" altLang="zh-CN" sz="2200" dirty="0"/>
          </a:p>
        </p:txBody>
      </p:sp>
    </p:spTree>
    <p:extLst>
      <p:ext uri="{BB962C8B-B14F-4D97-AF65-F5344CB8AC3E}">
        <p14:creationId xmlns:p14="http://schemas.microsoft.com/office/powerpoint/2010/main" val="13615499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4b29aab38cbd3b4ab9186fbc96d13ae85f9c34"/>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408&quot;/&gt;&lt;/object&gt;&lt;object type=&quot;3&quot; unique_id=&quot;10004&quot;&gt;&lt;property id=&quot;20148&quot; value=&quot;5&quot;/&gt;&lt;property id=&quot;20300&quot; value=&quot;Slide 2 - &amp;quot;报告提纲&amp;quot;&quot;/&gt;&lt;property id=&quot;20307&quot; value=&quot;436&quot;/&gt;&lt;/object&gt;&lt;object type=&quot;3&quot; unique_id=&quot;10005&quot;&gt;&lt;property id=&quot;20148&quot; value=&quot;5&quot;/&gt;&lt;property id=&quot;20300&quot; value=&quot;Slide 3 - &amp;quot;领域界定&amp;quot;&quot;/&gt;&lt;property id=&quot;20307&quot; value=&quot;419&quot;/&gt;&lt;/object&gt;&lt;object type=&quot;3&quot; unique_id=&quot;10006&quot;&gt;&lt;property id=&quot;20148&quot; value=&quot;5&quot;/&gt;&lt;property id=&quot;20300&quot; value=&quot;Slide 4 - &amp;quot;美好的未来：智慧的教学环境&amp;quot;&quot;/&gt;&lt;property id=&quot;20307&quot; value=&quot;450&quot;/&gt;&lt;/object&gt;&lt;object type=&quot;3&quot; unique_id=&quot;10007&quot;&gt;&lt;property id=&quot;20148&quot; value=&quot;5&quot;/&gt;&lt;property id=&quot;20300&quot; value=&quot;Slide 5 - &amp;quot;数字化学习环境&amp;quot;&quot;/&gt;&lt;property id=&quot;20307&quot; value=&quot;449&quot;/&gt;&lt;/object&gt;&lt;object type=&quot;3&quot; unique_id=&quot;10008&quot;&gt;&lt;property id=&quot;20148&quot; value=&quot;5&quot;/&gt;&lt;property id=&quot;20300&quot; value=&quot;Slide 6 - &amp;quot;数字化学习环境的要素&amp;quot;&quot;/&gt;&lt;property id=&quot;20307&quot; value=&quot;457&quot;/&gt;&lt;/object&gt;&lt;object type=&quot;3&quot; unique_id=&quot;10009&quot;&gt;&lt;property id=&quot;20148&quot; value=&quot;5&quot;/&gt;&lt;property id=&quot;20300&quot; value=&quot;Slide 7 - &amp;quot;数字化学习环境的特征&amp;quot;&quot;/&gt;&lt;property id=&quot;20307&quot; value=&quot;456&quot;/&gt;&lt;/object&gt;&lt;object type=&quot;3&quot; unique_id=&quot;10010&quot;&gt;&lt;property id=&quot;20148&quot; value=&quot;5&quot;/&gt;&lt;property id=&quot;20300&quot; value=&quot;Slide 8 - &amp;quot;工程中心的建设背景&amp;quot;&quot;/&gt;&lt;property id=&quot;20307&quot; value=&quot;454&quot;/&gt;&lt;/object&gt;&lt;object type=&quot;3&quot; unique_id=&quot;10011&quot;&gt;&lt;property id=&quot;20148&quot; value=&quot;5&quot;/&gt;&lt;property id=&quot;20300&quot; value=&quot;Slide 9 - &amp;quot;&amp;#x0D;&amp;#x0A;&amp;quot;&quot;/&gt;&lt;property id=&quot;20307&quot; value=&quot;427&quot;/&gt;&lt;/object&gt;&lt;object type=&quot;3&quot; unique_id=&quot;10012&quot;&gt;&lt;property id=&quot;20148&quot; value=&quot;5&quot;/&gt;&lt;property id=&quot;20300&quot; value=&quot;Slide 10&quot;/&gt;&lt;property id=&quot;20307&quot; value=&quot;428&quot;/&gt;&lt;/object&gt;&lt;object type=&quot;3&quot; unique_id=&quot;10013&quot;&gt;&lt;property id=&quot;20148&quot; value=&quot;5&quot;/&gt;&lt;property id=&quot;20300&quot; value=&quot;Slide 11 - &amp;quot;信息技术改变教育&amp;quot;&quot;/&gt;&lt;property id=&quot;20307&quot; value=&quot;458&quot;/&gt;&lt;/object&gt;&lt;object type=&quot;3&quot; unique_id=&quot;10014&quot;&gt;&lt;property id=&quot;20148&quot; value=&quot;5&quot;/&gt;&lt;property id=&quot;20300&quot; value=&quot;Slide 12&quot;/&gt;&lt;property id=&quot;20307&quot; value=&quot;429&quot;/&gt;&lt;/object&gt;&lt;object type=&quot;3&quot; unique_id=&quot;10015&quot;&gt;&lt;property id=&quot;20148&quot; value=&quot;5&quot;/&gt;&lt;property id=&quot;20300&quot; value=&quot;Slide 13&quot;/&gt;&lt;property id=&quot;20307&quot; value=&quot;430&quot;/&gt;&lt;/object&gt;&lt;object type=&quot;3&quot; unique_id=&quot;10017&quot;&gt;&lt;property id=&quot;20148&quot; value=&quot;5&quot;/&gt;&lt;property id=&quot;20300&quot; value=&quot;Slide 14&quot;/&gt;&lt;property id=&quot;20307&quot; value=&quot;432&quot;/&gt;&lt;/object&gt;&lt;object type=&quot;3&quot; unique_id=&quot;10018&quot;&gt;&lt;property id=&quot;20148&quot; value=&quot;5&quot;/&gt;&lt;property id=&quot;20300&quot; value=&quot;Slide 16 - &amp;quot;工程中心的定位与目标&amp;quot;&quot;/&gt;&lt;property id=&quot;20307&quot; value=&quot;437&quot;/&gt;&lt;/object&gt;&lt;object type=&quot;3&quot; unique_id=&quot;10019&quot;&gt;&lt;property id=&quot;20148&quot; value=&quot;5&quot;/&gt;&lt;property id=&quot;20300&quot; value=&quot;Slide 17 - &amp;quot;工程中心的角色定位&amp;#x0D;&amp;#x0A;（不知原图是否有偏移，需要请祝老师确认）&amp;quot;&quot;/&gt;&lt;property id=&quot;20307&quot; value=&quot;461&quot;/&gt;&lt;/object&gt;&lt;object type=&quot;3&quot; unique_id=&quot;10020&quot;&gt;&lt;property id=&quot;20148&quot; value=&quot;5&quot;/&gt;&lt;property id=&quot;20300&quot; value=&quot;Slide 18 - &amp;quot;建设目标&amp;quot;&quot;/&gt;&lt;property id=&quot;20307&quot; value=&quot;462&quot;/&gt;&lt;/object&gt;&lt;object type=&quot;3&quot; unique_id=&quot;10021&quot;&gt;&lt;property id=&quot;20148&quot; value=&quot;5&quot;/&gt;&lt;property id=&quot;20300&quot; value=&quot;Slide 21 - &amp;quot;建设工程中心的意义与作用&amp;quot;&quot;/&gt;&lt;property id=&quot;20307&quot; value=&quot;340&quot;/&gt;&lt;/object&gt;&lt;object type=&quot;3&quot; unique_id=&quot;10022&quot;&gt;&lt;property id=&quot;20148&quot; value=&quot;5&quot;/&gt;&lt;property id=&quot;20300&quot; value=&quot;Slide 22 - &amp;quot;促进智慧教育的迈进&amp;quot;&quot;/&gt;&lt;property id=&quot;20307&quot; value=&quot;459&quot;/&gt;&lt;/object&gt;&lt;object type=&quot;3&quot; unique_id=&quot;10023&quot;&gt;&lt;property id=&quot;20148&quot; value=&quot;5&quot;/&gt;&lt;property id=&quot;20300&quot; value=&quot;Slide 23 - &amp;quot;提升教育信息系统规划与实施水平&amp;quot;&quot;/&gt;&lt;property id=&quot;20307&quot; value=&quot;358&quot;/&gt;&lt;/object&gt;&lt;object type=&quot;3&quot; unique_id=&quot;10024&quot;&gt;&lt;property id=&quot;20148&quot; value=&quot;5&quot;/&gt;&lt;property id=&quot;20300&quot; value=&quot;Slide 24 - &amp;quot;打造创新联盟引领产业发展&amp;quot;&quot;/&gt;&lt;property id=&quot;20307&quot; value=&quot;364&quot;/&gt;&lt;/object&gt;&lt;object type=&quot;3&quot; unique_id=&quot;10025&quot;&gt;&lt;property id=&quot;20148&quot; value=&quot;5&quot;/&gt;&lt;property id=&quot;20300&quot; value=&quot;Slide 25 - &amp;quot;研究与建设思路&amp;quot;&quot;/&gt;&lt;property id=&quot;20307&quot; value=&quot;318&quot;/&gt;&lt;/object&gt;&lt;object type=&quot;3&quot; unique_id=&quot;10026&quot;&gt;&lt;property id=&quot;20148&quot; value=&quot;5&quot;/&gt;&lt;property id=&quot;20300&quot; value=&quot;Slide 26 - &amp;quot;聚焦数字化学习环境工程中的关键问题&amp;quot;&quot;/&gt;&lt;property id=&quot;20307&quot; value=&quot;337&quot;/&gt;&lt;/object&gt;&lt;object type=&quot;3&quot; unique_id=&quot;10027&quot;&gt;&lt;property id=&quot;20148&quot; value=&quot;5&quot;/&gt;&lt;property id=&quot;20300&quot; value=&quot;Slide 27 - &amp;quot;选择学习环境发展路径：装备--技术--理论&amp;quot;&quot;/&gt;&lt;property id=&quot;20307&quot; value=&quot;338&quot;/&gt;&lt;/object&gt;&lt;object type=&quot;3&quot; unique_id=&quot;10028&quot;&gt;&lt;property id=&quot;20148&quot; value=&quot;5&quot;/&gt;&lt;property id=&quot;20300&quot; value=&quot;Slide 28 - &amp;quot;研究着眼点&amp;quot;&quot;/&gt;&lt;property id=&quot;20307&quot; value=&quot;346&quot;/&gt;&lt;/object&gt;&lt;object type=&quot;3&quot; unique_id=&quot;10029&quot;&gt;&lt;property id=&quot;20148&quot; value=&quot;5&quot;/&gt;&lt;property id=&quot;20300&quot; value=&quot;Slide 29 - &amp;quot;重点攻关的产品线体系&amp;quot;&quot;/&gt;&lt;property id=&quot;20307&quot; value=&quot;446&quot;/&gt;&lt;/object&gt;&lt;object type=&quot;3&quot; unique_id=&quot;10030&quot;&gt;&lt;property id=&quot;20148&quot; value=&quot;5&quot;/&gt;&lt;property id=&quot;20300&quot; value=&quot;Slide 30 - &amp;quot;产品线体系的核心研究领域关系图&amp;#x0D;&amp;#x0A;（需要用颜色区分为学习感知、学习活动、学习分析等）&amp;quot;&quot;/&gt;&lt;property id=&quot;20307&quot; value=&quot;447&quot;/&gt;&lt;/object&gt;&lt;object type=&quot;3&quot; unique_id=&quot;10031&quot;&gt;&lt;property id=&quot;20148&quot; value=&quot;5&quot;/&gt;&lt;property id=&quot;20300&quot; value=&quot;Slide 31 - &amp;quot;详细研究框架（修改）&amp;quot;&quot;/&gt;&lt;property id=&quot;20307&quot; value=&quot;363&quot;/&gt;&lt;/object&gt;&lt;object type=&quot;3&quot; unique_id=&quot;10032&quot;&gt;&lt;property id=&quot;20148&quot; value=&quot;5&quot;/&gt;&lt;property id=&quot;20300&quot; value=&quot;Slide 32 - &amp;quot;工程中心的战略&amp;quot;&quot;/&gt;&lt;property id=&quot;20307&quot; value=&quot;329&quot;/&gt;&lt;/object&gt;&lt;object type=&quot;3&quot; unique_id=&quot;10034&quot;&gt;&lt;property id=&quot;20148&quot; value=&quot;5&quot;/&gt;&lt;property id=&quot;20300&quot; value=&quot;Slide 33 - &amp;quot;整合学校相关优势学科&amp;quot;&quot;/&gt;&lt;property id=&quot;20307&quot; value=&quot;434&quot;/&gt;&lt;/object&gt;&lt;object type=&quot;3&quot; unique_id=&quot;10035&quot;&gt;&lt;property id=&quot;20148&quot; value=&quot;5&quot;/&gt;&lt;property id=&quot;20300&quot; value=&quot;Slide 34 - &amp;quot;引领集成创新与产品设计&amp;quot;&quot;/&gt;&lt;property id=&quot;20307&quot; value=&quot;440&quot;/&gt;&lt;/object&gt;&lt;object type=&quot;3&quot; unique_id=&quot;10036&quot;&gt;&lt;property id=&quot;20148&quot; value=&quot;5&quot;/&gt;&lt;property id=&quot;20300&quot; value=&quot;Slide 35 - &amp;quot;重点攻关的产品线体系&amp;quot;&quot;/&gt;&lt;property id=&quot;20307&quot; value=&quot;433&quot;/&gt;&lt;/object&gt;&lt;object type=&quot;3&quot; unique_id=&quot;10037&quot;&gt;&lt;property id=&quot;20148&quot; value=&quot;5&quot;/&gt;&lt;property id=&quot;20300&quot; value=&quot;Slide 36 - &amp;quot;推进教育应用与示范&amp;quot;&quot;/&gt;&lt;property id=&quot;20307&quot; value=&quot;444&quot;/&gt;&lt;/object&gt;&lt;object type=&quot;3&quot; unique_id=&quot;10038&quot;&gt;&lt;property id=&quot;20148&quot; value=&quot;5&quot;/&gt;&lt;property id=&quot;20300&quot; value=&quot;Slide 37 - &amp;quot;工程中心研究研究工作机制&amp;quot;&quot;/&gt;&lt;property id=&quot;20307&quot; value=&quot;448&quot;/&gt;&lt;/object&gt;&lt;object type=&quot;3&quot; unique_id=&quot;10039&quot;&gt;&lt;property id=&quot;20148&quot; value=&quot;5&quot;/&gt;&lt;property id=&quot;20300&quot; value=&quot;Slide 38 - &amp;quot;华东师范大学的优势&amp;quot;&quot;/&gt;&lt;property id=&quot;20307&quot; value=&quot;367&quot;/&gt;&lt;/object&gt;&lt;object type=&quot;3&quot; unique_id=&quot;10040&quot;&gt;&lt;property id=&quot;20148&quot; value=&quot;5&quot;/&gt;&lt;property id=&quot;20300&quot; value=&quot;Slide 39&quot;/&gt;&lt;property id=&quot;20307&quot; value=&quot;368&quot;/&gt;&lt;/object&gt;&lt;object type=&quot;3&quot; unique_id=&quot;10041&quot;&gt;&lt;property id=&quot;20148&quot; value=&quot;5&quot;/&gt;&lt;property id=&quot;20300&quot; value=&quot;Slide 40 - &amp;quot;教信息化标准发展蓝图架构&amp;quot;&quot;/&gt;&lt;property id=&quot;20307&quot; value=&quot;394&quot;/&gt;&lt;/object&gt;&lt;object type=&quot;3&quot; unique_id=&quot;10042&quot;&gt;&lt;property id=&quot;20148&quot; value=&quot;5&quot;/&gt;&lt;property id=&quot;20300&quot; value=&quot;Slide 41 - &amp;quot;CELTS标准组谱&amp;quot;&quot;/&gt;&lt;property id=&quot;20307&quot; value=&quot;395&quot;/&gt;&lt;/object&gt;&lt;object type=&quot;3&quot; unique_id=&quot;10043&quot;&gt;&lt;property id=&quot;20148&quot; value=&quot;5&quot;/&gt;&lt;property id=&quot;20300&quot; value=&quot;Slide 42 - &amp;quot;电子课本-电子书包技术标准专题组组织架构&amp;quot;&quot;/&gt;&lt;property id=&quot;20307&quot; value=&quot;399&quot;/&gt;&lt;/object&gt;&lt;object type=&quot;3&quot; unique_id=&quot;10044&quot;&gt;&lt;property id=&quot;20148&quot; value=&quot;5&quot;/&gt;&lt;property id=&quot;20300&quot; value=&quot;Slide 43 - &amp;quot;电子课本-电子书包技术标准研制历程&amp;quot;&quot;/&gt;&lt;property id=&quot;20307&quot; value=&quot;400&quot;/&gt;&lt;/object&gt;&lt;object type=&quot;3&quot; unique_id=&quot;10045&quot;&gt;&lt;property id=&quot;20148&quot; value=&quot;5&quot;/&gt;&lt;property id=&quot;20300&quot; value=&quot;Slide 44 - &amp;quot;电子课本-电子书包技术标准专题组成员单位&amp;quot;&quot;/&gt;&lt;property id=&quot;20307&quot; value=&quot;402&quot;/&gt;&lt;/object&gt;&lt;object type=&quot;3&quot; unique_id=&quot;10046&quot;&gt;&lt;property id=&quot;20148&quot; value=&quot;5&quot;/&gt;&lt;property id=&quot;20300&quot; value=&quot;Slide 45&quot;/&gt;&lt;property id=&quot;20307&quot; value=&quot;397&quot;/&gt;&lt;/object&gt;&lt;object type=&quot;3&quot; unique_id=&quot;10047&quot;&gt;&lt;property id=&quot;20148&quot; value=&quot;5&quot;/&gt;&lt;property id=&quot;20300&quot; value=&quot;Slide 46 - &amp;quot;第二十四届学习、教育和培训中的信息技术国际标准化组织（ISO IEC/JTC1 SC36）全会、工作组会议及开放论坛&amp;quot;&quot;/&gt;&lt;property id=&quot;20307&quot; value=&quot;396&quot;/&gt;&lt;/object&gt;&lt;object type=&quot;3&quot; unique_id=&quot;10048&quot;&gt;&lt;property id=&quot;20148&quot; value=&quot;5&quot;/&gt;&lt;property id=&quot;20300&quot; value=&quot;Slide 47 - &amp;quot;目前建设情况&amp;quot;&quot;/&gt;&lt;property id=&quot;20307&quot; value=&quot;373&quot;/&gt;&lt;/object&gt;&lt;object type=&quot;3&quot; unique_id=&quot;10049&quot;&gt;&lt;property id=&quot;20148&quot; value=&quot;5&quot;/&gt;&lt;property id=&quot;20300&quot; value=&quot;Slide 48 - &amp;quot; 1.下一代数字化学习公共服务平台构建&amp;quot;&quot;/&gt;&lt;property id=&quot;20307&quot; value=&quot;374&quot;/&gt;&lt;/object&gt;&lt;object type=&quot;3&quot; unique_id=&quot;10050&quot;&gt;&lt;property id=&quot;20148&quot; value=&quot;5&quot;/&gt;&lt;property id=&quot;20300&quot; value=&quot;Slide 49&quot;/&gt;&lt;property id=&quot;20307&quot; value=&quot;376&quot;/&gt;&lt;/object&gt;&lt;object type=&quot;3&quot; unique_id=&quot;10051&quot;&gt;&lt;property id=&quot;20148&quot; value=&quot;5&quot;/&gt;&lt;property id=&quot;20300&quot; value=&quot;Slide 50&quot;/&gt;&lt;property id=&quot;20307&quot; value=&quot;377&quot;/&gt;&lt;/object&gt;&lt;object type=&quot;3&quot; unique_id=&quot;10052&quot;&gt;&lt;property id=&quot;20148&quot; value=&quot;5&quot;/&gt;&lt;property id=&quot;20300&quot; value=&quot;Slide 51&quot;/&gt;&lt;property id=&quot;20307&quot; value=&quot;378&quot;/&gt;&lt;/object&gt;&lt;object type=&quot;3&quot; unique_id=&quot;10053&quot;&gt;&lt;property id=&quot;20148&quot; value=&quot;5&quot;/&gt;&lt;property id=&quot;20300&quot; value=&quot;Slide 52 - &amp;quot;幼教智能教室：多触控游戏系列&amp;quot;&quot;/&gt;&lt;property id=&quot;20307&quot; value=&quot;379&quot;/&gt;&lt;/object&gt;&lt;object type=&quot;3&quot; unique_id=&quot;10054&quot;&gt;&lt;property id=&quot;20148&quot; value=&quot;5&quot;/&gt;&lt;property id=&quot;20300&quot; value=&quot;Slide 53&quot;/&gt;&lt;property id=&quot;20307&quot; value=&quot;380&quot;/&gt;&lt;/object&gt;&lt;object type=&quot;3&quot; unique_id=&quot;10055&quot;&gt;&lt;property id=&quot;20148&quot; value=&quot;5&quot;/&gt;&lt;property id=&quot;20300&quot; value=&quot;Slide 54&quot;/&gt;&lt;property id=&quot;20307&quot; value=&quot;381&quot;/&gt;&lt;/object&gt;&lt;object type=&quot;3&quot; unique_id=&quot;10056&quot;&gt;&lt;property id=&quot;20148&quot; value=&quot;5&quot;/&gt;&lt;property id=&quot;20300&quot; value=&quot;Slide 55 - &amp;quot;电子课本与电子书包产品&amp;quot;&quot;/&gt;&lt;property id=&quot;20307&quot; value=&quot;382&quot;/&gt;&lt;/object&gt;&lt;object type=&quot;3&quot; unique_id=&quot;10057&quot;&gt;&lt;property id=&quot;20148&quot; value=&quot;5&quot;/&gt;&lt;property id=&quot;20300&quot; value=&quot;Slide 56 - &amp;quot;基于标准的电子课本原型&amp;quot;&quot;/&gt;&lt;property id=&quot;20307&quot; value=&quot;383&quot;/&gt;&lt;/object&gt;&lt;object type=&quot;3&quot; unique_id=&quot;10058&quot;&gt;&lt;property id=&quot;20148&quot; value=&quot;5&quot;/&gt;&lt;property id=&quot;20300&quot; value=&quot;Slide 57 - &amp;quot;5. 数字化教育装备的标准与评测&amp;quot;&quot;/&gt;&lt;property id=&quot;20307&quot; value=&quot;384&quot;/&gt;&lt;/object&gt;&lt;object type=&quot;3&quot; unique_id=&quot;10059&quot;&gt;&lt;property id=&quot;20148&quot; value=&quot;5&quot;/&gt;&lt;property id=&quot;20300&quot; value=&quot;Slide 58 - &amp;quot;标准工具的开发和教育评测&amp;quot;&quot;/&gt;&lt;property id=&quot;20307&quot; value=&quot;385&quot;/&gt;&lt;/object&gt;&lt;object type=&quot;3&quot; unique_id=&quot;10060&quot;&gt;&lt;property id=&quot;20148&quot; value=&quot;5&quot;/&gt;&lt;property id=&quot;20300&quot; value=&quot;Slide 59&quot;/&gt;&lt;property id=&quot;20307&quot; value=&quot;386&quot;/&gt;&lt;/object&gt;&lt;object type=&quot;3&quot; unique_id=&quot;10061&quot;&gt;&lt;property id=&quot;20148&quot; value=&quot;5&quot;/&gt;&lt;property id=&quot;20300&quot; value=&quot;Slide 60 - &amp;quot;民族儿童语言学习环境&amp;#x0D;&amp;#x0A;&amp;quot;&quot;/&gt;&lt;property id=&quot;20307&quot; value=&quot;404&quot;/&gt;&lt;/object&gt;&lt;object type=&quot;3&quot; unique_id=&quot;10062&quot;&gt;&lt;property id=&quot;20148&quot; value=&quot;5&quot;/&gt;&lt;property id=&quot;20300&quot; value=&quot;Slide 61&quot;/&gt;&lt;property id=&quot;20307&quot; value=&quot;405&quot;/&gt;&lt;/object&gt;&lt;object type=&quot;3&quot; unique_id=&quot;10063&quot;&gt;&lt;property id=&quot;20148&quot; value=&quot;5&quot;/&gt;&lt;property id=&quot;20300&quot; value=&quot;Slide 62 - &amp;quot;实现方法&amp;quot;&quot;/&gt;&lt;property id=&quot;20307&quot; value=&quot;407&quot;/&gt;&lt;/object&gt;&lt;object type=&quot;3&quot; unique_id=&quot;10064&quot;&gt;&lt;property id=&quot;20148&quot; value=&quot;5&quot;/&gt;&lt;property id=&quot;20300&quot; value=&quot;Slide 63&quot;/&gt;&lt;property id=&quot;20307&quot; value=&quot;463&quot;/&gt;&lt;/object&gt;&lt;object type=&quot;3&quot; unique_id=&quot;10065&quot;&gt;&lt;property id=&quot;20148&quot; value=&quot;5&quot;/&gt;&lt;property id=&quot;20300&quot; value=&quot;Slide 64 - &amp;quot;研究机构合作情况&amp;quot;&quot;/&gt;&lt;property id=&quot;20307&quot; value=&quot;464&quot;/&gt;&lt;/object&gt;&lt;object type=&quot;3&quot; unique_id=&quot;10066&quot;&gt;&lt;property id=&quot;20148&quot; value=&quot;5&quot;/&gt;&lt;property id=&quot;20300&quot; value=&quot;Slide 65 - &amp;quot;建立联合实验室&amp;quot;&quot;/&gt;&lt;property id=&quot;20307&quot; value=&quot;389&quot;/&gt;&lt;/object&gt;&lt;object type=&quot;3&quot; unique_id=&quot;10067&quot;&gt;&lt;property id=&quot;20148&quot; value=&quot;5&quot;/&gt;&lt;property id=&quot;20300&quot; value=&quot;Slide 66 - &amp;quot;敬请批评指正并提出&amp;#x0D;&amp;#x0A;宝贵发展建议！&amp;quot;&quot;/&gt;&lt;property id=&quot;20307&quot; value=&quot;393&quot;/&gt;&lt;/object&gt;&lt;object type=&quot;3&quot; unique_id=&quot;10068&quot;&gt;&lt;property id=&quot;20148&quot; value=&quot;5&quot;/&gt;&lt;property id=&quot;20300&quot; value=&quot;Slide 67 - &amp;quot;承办大型学术会议、推广活动&amp;quot;&quot;/&gt;&lt;property id=&quot;20307&quot; value=&quot;390&quot;/&gt;&lt;/object&gt;&lt;object type=&quot;3&quot; unique_id=&quot;10069&quot;&gt;&lt;property id=&quot;20148&quot; value=&quot;5&quot;/&gt;&lt;property id=&quot;20300&quot; value=&quot;Slide 68 - &amp;quot;教育信息技术国际预测 &amp;#x0D;&amp;#x0A;HORIZON REPORT（美国新媒体协会与EDUCAUSE，2004-2011）&amp;quot;&quot;/&gt;&lt;property id=&quot;20307&quot; value=&quot;392&quot;/&gt;&lt;/object&gt;&lt;object type=&quot;3&quot; unique_id=&quot;10484&quot;&gt;&lt;property id=&quot;20148&quot; value=&quot;5&quot;/&gt;&lt;property id=&quot;20300&quot; value=&quot;Slide 15&quot;/&gt;&lt;property id=&quot;20307&quot; value=&quot;465&quot;/&gt;&lt;/object&gt;&lt;object type=&quot;3&quot; unique_id=&quot;10485&quot;&gt;&lt;property id=&quot;20148&quot; value=&quot;5&quot;/&gt;&lt;property id=&quot;20300&quot; value=&quot;Slide 19 - &amp;quot;建设目标&amp;quot;&quot;/&gt;&lt;property id=&quot;20307&quot; value=&quot;466&quot;/&gt;&lt;/object&gt;&lt;object type=&quot;3&quot; unique_id=&quot;10486&quot;&gt;&lt;property id=&quot;20148&quot; value=&quot;5&quot;/&gt;&lt;property id=&quot;20300&quot; value=&quot;Slide 20 - &amp;quot;另一种目标表述？&amp;quot;&quot;/&gt;&lt;property id=&quot;20307&quot; value=&quot;467&quot;/&gt;&lt;/object&gt;&lt;/object&gt;&lt;object type=&quot;8&quot; unique_id=&quot;10138&quot;&gt;&lt;/object&gt;&lt;/object&gt;&lt;/database&gt;"/>
  <p:tag name="SECTOMILLISECCONVERTED" val="1"/>
</p:tagLst>
</file>

<file path=ppt/theme/theme1.xml><?xml version="1.0" encoding="utf-8"?>
<a:theme xmlns:a="http://schemas.openxmlformats.org/drawingml/2006/main" name="ESERC 模板">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33082</TotalTime>
  <Words>2248</Words>
  <Application>Microsoft Office PowerPoint</Application>
  <PresentationFormat>全屏显示(4:3)</PresentationFormat>
  <Paragraphs>259</Paragraphs>
  <Slides>39</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39</vt:i4>
      </vt:variant>
    </vt:vector>
  </HeadingPairs>
  <TitlesOfParts>
    <vt:vector size="49" baseType="lpstr">
      <vt:lpstr>Arial</vt:lpstr>
      <vt:lpstr>宋体</vt:lpstr>
      <vt:lpstr>Calibri</vt:lpstr>
      <vt:lpstr>黑体</vt:lpstr>
      <vt:lpstr>Franklin Gothic Book</vt:lpstr>
      <vt:lpstr>华文细黑</vt:lpstr>
      <vt:lpstr>Times New Roman</vt:lpstr>
      <vt:lpstr>微软雅黑</vt:lpstr>
      <vt:lpstr>Wingdings</vt:lpstr>
      <vt:lpstr>ESERC 模板</vt:lpstr>
      <vt:lpstr>PowerPoint 演示文稿</vt:lpstr>
      <vt:lpstr>汇报提纲</vt:lpstr>
      <vt:lpstr>2014年度基线调研背景</vt:lpstr>
      <vt:lpstr>2014年度基线调研工具设计提纲</vt:lpstr>
      <vt:lpstr>2014年度基线调研内容</vt:lpstr>
      <vt:lpstr>2014年度基线调研工具设计</vt:lpstr>
      <vt:lpstr>2014年度基线调研工具</vt:lpstr>
      <vt:lpstr>2014年度基线调研实施</vt:lpstr>
      <vt:lpstr>2014年度基线调研数据回收</vt:lpstr>
      <vt:lpstr>2014年度基线调研报告撰写</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2014年度基线调研分析</vt:lpstr>
      <vt:lpstr>PowerPoint 演示文稿</vt:lpstr>
      <vt:lpstr>2014年度基线调研分析</vt:lpstr>
      <vt:lpstr>2014年度基线调研分析</vt:lpstr>
      <vt:lpstr>2014年度基线调研主要结论</vt:lpstr>
      <vt:lpstr>2014年度基线调研建议</vt:lpstr>
      <vt:lpstr>2014年度基线调研存在问题</vt:lpstr>
      <vt:lpstr>2015年度基线调研方案</vt:lpstr>
      <vt:lpstr>2015年度基线调研方案</vt:lpstr>
      <vt:lpstr>2015年度基线调研方案</vt:lpstr>
      <vt:lpstr>2015年度基线调研方案</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冲刺</dc:title>
  <dc:creator>冯翔</dc:creator>
  <cp:keywords>2013-033-03</cp:keywords>
  <cp:lastModifiedBy>李璐</cp:lastModifiedBy>
  <cp:revision>1247</cp:revision>
  <dcterms:created xsi:type="dcterms:W3CDTF">2012-07-01T07:46:29Z</dcterms:created>
  <dcterms:modified xsi:type="dcterms:W3CDTF">2015-06-09T06:31:12Z</dcterms:modified>
</cp:coreProperties>
</file>